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Lst>
  <p:sldSz cy="5143500" cx="9144000"/>
  <p:notesSz cx="6858000" cy="9144000"/>
  <p:embeddedFontLst>
    <p:embeddedFont>
      <p:font typeface="Montserrat SemiBold"/>
      <p:regular r:id="rId128"/>
      <p:bold r:id="rId129"/>
      <p:italic r:id="rId130"/>
      <p:boldItalic r:id="rId131"/>
    </p:embeddedFont>
    <p:embeddedFont>
      <p:font typeface="Montserrat"/>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23FC31-3CBB-439C-8666-D03C7A625BAA}">
  <a:tblStyle styleId="{AC23FC31-3CBB-439C-8666-D03C7A625B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MontserratSemiBold-bold.fntdata"/><Relationship Id="rId128" Type="http://schemas.openxmlformats.org/officeDocument/2006/relationships/font" Target="fonts/MontserratSemiBold-regular.fntdata"/><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Montserrat-regular.fntdata"/><Relationship Id="rId131" Type="http://schemas.openxmlformats.org/officeDocument/2006/relationships/font" Target="fonts/MontserratSemiBold-boldItalic.fntdata"/><Relationship Id="rId130" Type="http://schemas.openxmlformats.org/officeDocument/2006/relationships/font" Target="fonts/MontserratSemiBold-italic.fntdata"/><Relationship Id="rId135" Type="http://schemas.openxmlformats.org/officeDocument/2006/relationships/font" Target="fonts/Montserrat-boldItalic.fntdata"/><Relationship Id="rId134" Type="http://schemas.openxmlformats.org/officeDocument/2006/relationships/font" Target="fonts/Montserrat-italic.fntdata"/><Relationship Id="rId133" Type="http://schemas.openxmlformats.org/officeDocument/2006/relationships/font" Target="fonts/Montserrat-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6a23a1ffd_1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6a23a1ffd_1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655e63c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655e63c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c6a23a1ffd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c6a23a1ffd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6a23a1ffd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6a23a1ffd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c6a23a1ffd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c6a23a1ffd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c6a23a1ffd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c6a23a1ffd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c6a23a1ffd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c6a23a1ffd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c6a23a1ffd_1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c6a23a1ffd_1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c6a23a1ffd_1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c6a23a1ffd_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c6a23a1ffd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c6a23a1ffd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intuition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Utility function, do players want H to return a big value or a small value? </a:t>
            </a:r>
            <a:endParaRPr/>
          </a:p>
          <a:p>
            <a:pPr indent="-298450" lvl="0" marL="457200" rtl="0" algn="l">
              <a:spcBef>
                <a:spcPts val="0"/>
              </a:spcBef>
              <a:spcAft>
                <a:spcPts val="0"/>
              </a:spcAft>
              <a:buSzPts val="1100"/>
              <a:buChar char="-"/>
            </a:pPr>
            <a:r>
              <a:rPr lang="en"/>
              <a:t>If H(ei, e-i) returns 1, then 1 - H = 0 and the expected loss to attackers is 0. </a:t>
            </a:r>
            <a:endParaRPr/>
          </a:p>
          <a:p>
            <a:pPr indent="-298450" lvl="0" marL="457200" rtl="0" algn="l">
              <a:spcBef>
                <a:spcPts val="0"/>
              </a:spcBef>
              <a:spcAft>
                <a:spcPts val="0"/>
              </a:spcAft>
              <a:buSzPts val="1100"/>
              <a:buChar char="-"/>
            </a:pPr>
            <a:r>
              <a:rPr lang="en"/>
              <a:t>I.e. players want H to be 1</a:t>
            </a:r>
            <a:endParaRPr/>
          </a:p>
          <a:p>
            <a:pPr indent="-298450" lvl="0" marL="457200" rtl="0" algn="l">
              <a:spcBef>
                <a:spcPts val="0"/>
              </a:spcBef>
              <a:spcAft>
                <a:spcPts val="0"/>
              </a:spcAft>
              <a:buSzPts val="1100"/>
              <a:buChar char="-"/>
            </a:pPr>
            <a:r>
              <a:rPr lang="en"/>
              <a:t>This game is formalizing the idea that the attackers will always go after the weakest target. Reasonable assumption? (I think so)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Anyone have any questions on the construction of the utility functions or the various contribution functions?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c6a23a1ffd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c6a23a1ffd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skip over the calculus of it all and assume that we could all figure it out if given the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I’m actually not so interested in the results because they generally are of this form: if this variable times this variable is greater than this expression, then xyz etc.</a:t>
            </a:r>
            <a:endParaRPr>
              <a:solidFill>
                <a:schemeClr val="dk1"/>
              </a:solidFill>
            </a:endParaRPr>
          </a:p>
          <a:p>
            <a:pPr indent="0" lvl="0" marL="0" rtl="0" algn="l">
              <a:spcBef>
                <a:spcPts val="0"/>
              </a:spcBef>
              <a:spcAft>
                <a:spcPts val="0"/>
              </a:spcAft>
              <a:buNone/>
            </a:pPr>
            <a:r>
              <a:rPr lang="en">
                <a:solidFill>
                  <a:schemeClr val="dk1"/>
                </a:solidFill>
              </a:rPr>
              <a:t>Maybe useful if I have, say, a problem that perfectly matches the Total Effort game, and I know what the parameters are.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think the interesting this is looking at how they constructed the problem more than what their statement of the problem reveals. You may disagree.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c6a23a1ffd_1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c6a23a1ffd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skip over the calculus of it all and assume that we could all figure it out if given the time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655e63cb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655e63cb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Both perfect information</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c6a23a1ffd_1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c6a23a1ffd_1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skip over the calculus of it all and assume that we could all figure it out if given the time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c6a23a1ffd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c6a23a1ffd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skip over the calculus of it all and assume that we could all figure it out if given the time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c6a23a1ffd_1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c6a23a1ffd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skip over the calculus of it all and assume that we could all figure it out if given the time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c6a23a1ffd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c6a23a1ffd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follows from the Hal Varian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c6a23a1ffd_1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c6a23a1ffd_1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follows from the Hal Varian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c6a23a1ffd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c6a23a1ffd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follows from the Hal Varian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c6a23a1ffd_1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c6a23a1ffd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follows from the Hal Varian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c6a23a1ffd_1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c6a23a1ffd_1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follows from the Hal Varian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c6a23a1ffd_1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c6a23a1ffd_1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c6a23a1ffd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c6a23a1ffd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655e63cb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655e63cb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c6a23a1ffd_1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c6a23a1ffd_1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655e63cb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655e63cb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6a23a1ff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6a23a1ff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6a23a1f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6a23a1f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“Where did the +1 and -1 come from? That’s not a part of rock paper scissors as I know it!”</a:t>
            </a:r>
            <a:endParaRPr/>
          </a:p>
          <a:p>
            <a:pPr indent="-298450" lvl="0" marL="457200" rtl="0" algn="l">
              <a:spcBef>
                <a:spcPts val="0"/>
              </a:spcBef>
              <a:spcAft>
                <a:spcPts val="0"/>
              </a:spcAft>
              <a:buSzPts val="1100"/>
              <a:buChar char="●"/>
            </a:pPr>
            <a:r>
              <a:rPr lang="en"/>
              <a:t>I’ve chosen to model a “win” as a 1 and a “lose” and a -1. Tie is 0</a:t>
            </a:r>
            <a:endParaRPr/>
          </a:p>
          <a:p>
            <a:pPr indent="-298450" lvl="0" marL="457200" rtl="0" algn="l">
              <a:spcBef>
                <a:spcPts val="0"/>
              </a:spcBef>
              <a:spcAft>
                <a:spcPts val="0"/>
              </a:spcAft>
              <a:buSzPts val="1100"/>
              <a:buChar char="●"/>
            </a:pPr>
            <a:r>
              <a:rPr lang="en"/>
              <a:t>The exact values don’t matter. What matters is the ordering.</a:t>
            </a:r>
            <a:endParaRPr/>
          </a:p>
          <a:p>
            <a:pPr indent="-298450" lvl="1" marL="914400" rtl="0" algn="l">
              <a:spcBef>
                <a:spcPts val="0"/>
              </a:spcBef>
              <a:spcAft>
                <a:spcPts val="0"/>
              </a:spcAft>
              <a:buSzPts val="1100"/>
              <a:buChar char="○"/>
            </a:pPr>
            <a:r>
              <a:rPr lang="en"/>
              <a:t>Remember from our discussion on basic microeconomics? We can model people's’ decisions as having an effect on utility, and make the assumption that players are going to try to maximize their utility. </a:t>
            </a:r>
            <a:endParaRPr/>
          </a:p>
          <a:p>
            <a:pPr indent="-298450" lvl="0" marL="457200" rtl="0" algn="l">
              <a:spcBef>
                <a:spcPts val="0"/>
              </a:spcBef>
              <a:spcAft>
                <a:spcPts val="0"/>
              </a:spcAft>
              <a:buSzPts val="1100"/>
              <a:buChar char="●"/>
            </a:pPr>
            <a:r>
              <a:rPr lang="en"/>
              <a:t>So it doesn’t matter if I’d chosen to represent a win as a 1 or a 100, because either way this representation captures how players play rock paper scissors.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From a game theory perspective, this is not a very interesting game. Why? Because there’s essentially no element of strategy. The only strategy is “pick one at random and hope for the best”</a:t>
            </a:r>
            <a:endParaRPr/>
          </a:p>
          <a:p>
            <a:pPr indent="-298450" lvl="1" marL="914400" rtl="0" algn="l">
              <a:spcBef>
                <a:spcPts val="0"/>
              </a:spcBef>
              <a:spcAft>
                <a:spcPts val="0"/>
              </a:spcAft>
              <a:buSzPts val="1100"/>
              <a:buChar char="○"/>
            </a:pPr>
            <a:r>
              <a:rPr i="1" lang="en"/>
              <a:t>Maybe</a:t>
            </a:r>
            <a:r>
              <a:rPr lang="en"/>
              <a:t> if you turn this into an iterated game, or are playing against someone you know well, </a:t>
            </a:r>
            <a:r>
              <a:rPr i="1" lang="en"/>
              <a:t>maybe</a:t>
            </a:r>
            <a:r>
              <a:rPr lang="en"/>
              <a:t> you can try to do some predictions based on past behavior. But that’s a different game.</a:t>
            </a:r>
            <a:endParaRPr/>
          </a:p>
          <a:p>
            <a:pPr indent="-298450" lvl="1" marL="914400" rtl="0" algn="l">
              <a:spcBef>
                <a:spcPts val="0"/>
              </a:spcBef>
              <a:spcAft>
                <a:spcPts val="0"/>
              </a:spcAft>
              <a:buSzPts val="1100"/>
              <a:buChar char="○"/>
            </a:pPr>
            <a:r>
              <a:rPr lang="en"/>
              <a:t>In its most basic form, the rock paper scissors is pretty boring. Which is why we don’t play it for fun.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655e63cb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655e63cb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655e63cb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655e63cb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655e63cb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655e63cb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655e63cb6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655e63cb6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655e63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655e63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655e63cb6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655e63cb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655e63cb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655e63cb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655e63cb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655e63cb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655e63cb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655e63cb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655e63cb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655e63cb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will be each player’s strategy? Recall that all players are trying to maximize their own utility.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655e63cb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655e63cb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655e63cb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655e63cb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655e63cb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655e63cb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655e63cb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655e63cb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655e63cb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655e63cb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655e63c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655e63c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655e63cb6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655e63cb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655e63cb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c655e63cb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655e63cb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655e63cb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655e63cb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655e63cb6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655e63cb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655e63cb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655e63cb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c655e63cb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is nice, but does it hold in practice?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6a23a1ff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c6a23a1ff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6a23a1ff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6a23a1ff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6a23a1ff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6a23a1f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655e63cb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655e63cb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6a23a1f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6a23a1f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655e63cb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655e63cb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c655e63cb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c655e63cb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c655e63cb6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c655e63cb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c655e63cb6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c655e63cb6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655e63cb6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655e63cb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655e63cb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655e63cb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this seem familiar? This is very analogous to the tragedy of the commons we discussed earlier in the semester.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655e63cb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655e63cb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655e63c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655e63c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655e63cb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c655e63cb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6a23a1ff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c6a23a1ff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Has anyone here hear the term “Zero sum game”? It’s a commonly used expression, even outside of game theory. Has leaked into the general public. But what does it mean?</a:t>
            </a:r>
            <a:endParaRPr/>
          </a:p>
          <a:p>
            <a:pPr indent="-298450" lvl="0" marL="457200" rtl="0" algn="l">
              <a:spcBef>
                <a:spcPts val="0"/>
              </a:spcBef>
              <a:spcAft>
                <a:spcPts val="0"/>
              </a:spcAft>
              <a:buSzPts val="1100"/>
              <a:buChar char="●"/>
            </a:pPr>
            <a:r>
              <a:rPr lang="en"/>
              <a:t>Literally, it means that for each possible outcome, the sum of utilities is equal to zero. Literally, a zero sum game</a:t>
            </a:r>
            <a:endParaRPr/>
          </a:p>
          <a:p>
            <a:pPr indent="-298450" lvl="0" marL="457200" rtl="0" algn="l">
              <a:spcBef>
                <a:spcPts val="0"/>
              </a:spcBef>
              <a:spcAft>
                <a:spcPts val="0"/>
              </a:spcAft>
              <a:buSzPts val="1100"/>
              <a:buChar char="●"/>
            </a:pPr>
            <a:r>
              <a:rPr lang="en"/>
              <a:t>But what is the plain english interpretation of this?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655e63cb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655e63cb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6a23a1ff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6a23a1ff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a negative sum game, the utility sums to a negative number. Collectively the players are worse off by having had played this game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6a23a1ff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6a23a1ff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c6a23a1ff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c6a23a1ff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Someone remind me what a public good is? (Non-</a:t>
            </a:r>
            <a:r>
              <a:rPr lang="en"/>
              <a:t>rivalrous</a:t>
            </a:r>
            <a:r>
              <a:rPr lang="en"/>
              <a:t> and non-excludable)</a:t>
            </a:r>
            <a:endParaRPr/>
          </a:p>
          <a:p>
            <a:pPr indent="-298450" lvl="0" marL="457200" rtl="0" algn="l">
              <a:spcBef>
                <a:spcPts val="0"/>
              </a:spcBef>
              <a:spcAft>
                <a:spcPts val="0"/>
              </a:spcAft>
              <a:buSzPts val="1100"/>
              <a:buChar char="●"/>
            </a:pPr>
            <a:r>
              <a:rPr lang="en"/>
              <a:t>The public goods game supposes that individuals can invest in some public good, say, a public park. It’s going to cost each player some money. Let’s say each player commits to contributing $20 to the park, and that the value of the public good they are creating will be 1.2x the investment</a:t>
            </a:r>
            <a:endParaRPr/>
          </a:p>
          <a:p>
            <a:pPr indent="-298450" lvl="1" marL="914400" rtl="0" algn="l">
              <a:spcBef>
                <a:spcPts val="0"/>
              </a:spcBef>
              <a:spcAft>
                <a:spcPts val="0"/>
              </a:spcAft>
              <a:buSzPts val="1100"/>
              <a:buChar char="○"/>
            </a:pPr>
            <a:r>
              <a:rPr lang="en"/>
              <a:t>But wait! The blue player played the defect strategy! They did not actually contribute anything to the public park!</a:t>
            </a:r>
            <a:endParaRPr/>
          </a:p>
          <a:p>
            <a:pPr indent="-298450" lvl="0" marL="457200" rtl="0" algn="l">
              <a:spcBef>
                <a:spcPts val="0"/>
              </a:spcBef>
              <a:spcAft>
                <a:spcPts val="0"/>
              </a:spcAft>
              <a:buSzPts val="1100"/>
              <a:buChar char="●"/>
            </a:pPr>
            <a:r>
              <a:rPr lang="en"/>
              <a:t>Only $60 goes into the pot</a:t>
            </a:r>
            <a:endParaRPr/>
          </a:p>
          <a:p>
            <a:pPr indent="-298450" lvl="0" marL="457200" rtl="0" algn="l">
              <a:spcBef>
                <a:spcPts val="0"/>
              </a:spcBef>
              <a:spcAft>
                <a:spcPts val="0"/>
              </a:spcAft>
              <a:buSzPts val="1100"/>
              <a:buChar char="●"/>
            </a:pPr>
            <a:r>
              <a:rPr lang="en"/>
              <a:t>Multiplied by the 1.2x factor and the public park provides $72 to the community, which is spread evenly among the players, i.e. 72 / 4 = $18 of benefit for each player</a:t>
            </a:r>
            <a:endParaRPr/>
          </a:p>
          <a:p>
            <a:pPr indent="-298450" lvl="1" marL="914400" rtl="0" algn="l">
              <a:spcBef>
                <a:spcPts val="0"/>
              </a:spcBef>
              <a:spcAft>
                <a:spcPts val="0"/>
              </a:spcAft>
              <a:buSzPts val="1100"/>
              <a:buChar char="○"/>
            </a:pPr>
            <a:r>
              <a:rPr lang="en"/>
              <a:t>Recall that it’s a public good! Non-excludable! No one can stop the blue player from enjoying the park.</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6a23a1ff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6a23a1ff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red, yellow, and orange players started with $20 and ended up with $18. They are worse off than when they started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blue player defected and contributed nothing but still gets to enjoy their $18 worth of the park. They started with $20 and ended up with $38</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were to ignore things like civic duties or ethics or the IRS, what is the rational strategy? Defect! Don’t contribute anything and hope that you can free ride off of the contributions of others.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c6a23a1ffd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c6a23a1ffd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It’s a positive sum if anyone at all invests in the public good. Otherwise, if everyone defects, it’s a zero-sum game (a zero-everything game—no utility changes 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6a23a1ff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c6a23a1ff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many more games we can analyze, often with a catchy or quirky title (like the Stag and Hare game, Battle of the Sexes, Diner’s dilemma, the pirate game), each with their own interesting properties and outcomes. We could spend all class discussing these. But we should talk about the papers themselves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6a23a1ffd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6a23a1ffd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6a23a1ffd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6a23a1ffd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disadvantages?</a:t>
            </a:r>
            <a:endParaRPr/>
          </a:p>
          <a:p>
            <a:pPr indent="-298450" lvl="0" marL="457200" rtl="0" algn="l">
              <a:spcBef>
                <a:spcPts val="0"/>
              </a:spcBef>
              <a:spcAft>
                <a:spcPts val="0"/>
              </a:spcAft>
              <a:buSzPts val="1100"/>
              <a:buChar char="●"/>
            </a:pPr>
            <a:r>
              <a:rPr lang="en"/>
              <a:t>Requires some trust. If you wanted to swing the score, you could subtract 5 instead of 1. Might not be detectable (although if final number is 100 less than starting, I would know!)</a:t>
            </a:r>
            <a:endParaRPr/>
          </a:p>
          <a:p>
            <a:pPr indent="-298450" lvl="0" marL="457200" rtl="0" algn="l">
              <a:spcBef>
                <a:spcPts val="0"/>
              </a:spcBef>
              <a:spcAft>
                <a:spcPts val="0"/>
              </a:spcAft>
              <a:buSzPts val="1100"/>
              <a:buChar char="●"/>
            </a:pPr>
            <a:r>
              <a:rPr lang="en"/>
              <a:t>O(n). Fine for a class of 6, but not for voting on the president (200M voters)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c6a23a1ffd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c6a23a1ffd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 we think about these assumptions? </a:t>
            </a:r>
            <a:br>
              <a:rPr lang="en">
                <a:solidFill>
                  <a:schemeClr val="dk1"/>
                </a:solidFill>
              </a:rPr>
            </a:br>
            <a:br>
              <a:rPr lang="en">
                <a:solidFill>
                  <a:schemeClr val="dk1"/>
                </a:solidFill>
              </a:rPr>
            </a:br>
            <a:r>
              <a:rPr lang="en">
                <a:solidFill>
                  <a:schemeClr val="dk1"/>
                </a:solidFill>
              </a:rPr>
              <a:t>Hal Varian evaluates all three types of games. Is this useful? Is he failing to draw a line in the sand and say exactly which of these three games best matches the “game” of reliability?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of these is a reasonable technology in different circumstances. Suppose that there is one wall defending a city and the probability of successful defense depends on the strength of the wall, which in turn depends on the sum of the efforts of the builders. Alternatively, think of the wall as having varying height, with the probability of success depending on the height at its lowest point. Or, finally, think of a there being several walls, where only the highest one matters. Of course, many systems involve a mixture of these cases.”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c6a23a1ffd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c6a23a1ff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is about reliability but these three games can be seen as having identical analogues in security.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not hard to think of scenarios where each of these are security games instead of reliability games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What’s an example of a “best shot” game in security? Systems with high redundancy—e.g. You want to take down a website that’s hosted in multiple places; if you want to take it down completely you have to take down the most secure version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What’s an example of a “weakest link” game? Spam. You only need to compromise the weakest node on a network to start sending out spam to all the better-secured 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What’s an example of a total effort game? Maybe blockchain and 51% attacks. What’s a 51% attack? (blockchains based on consensus; if you control 51% of nodes you can manufacture whatever consensus you want)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6a23a1ff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6a23a1ff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6a23a1ffd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c6a23a1ff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have effort and cost be separate things? </a:t>
            </a:r>
            <a:endParaRPr/>
          </a:p>
          <a:p>
            <a:pPr indent="-298450" lvl="0" marL="457200" rtl="0" algn="l">
              <a:spcBef>
                <a:spcPts val="0"/>
              </a:spcBef>
              <a:spcAft>
                <a:spcPts val="0"/>
              </a:spcAft>
              <a:buSzPts val="1100"/>
              <a:buChar char="-"/>
            </a:pPr>
            <a:r>
              <a:rPr lang="en"/>
              <a:t>Intuitively, cost and effort are not the same thing. </a:t>
            </a:r>
            <a:endParaRPr/>
          </a:p>
          <a:p>
            <a:pPr indent="-298450" lvl="0" marL="457200" rtl="0" algn="l">
              <a:spcBef>
                <a:spcPts val="0"/>
              </a:spcBef>
              <a:spcAft>
                <a:spcPts val="0"/>
              </a:spcAft>
              <a:buSzPts val="1100"/>
              <a:buChar char="-"/>
            </a:pPr>
            <a:r>
              <a:rPr lang="en"/>
              <a:t>But for a simple model, they are very close. </a:t>
            </a:r>
            <a:endParaRPr/>
          </a:p>
          <a:p>
            <a:pPr indent="-298450" lvl="0" marL="457200" rtl="0" algn="l">
              <a:spcBef>
                <a:spcPts val="0"/>
              </a:spcBef>
              <a:spcAft>
                <a:spcPts val="0"/>
              </a:spcAft>
              <a:buSzPts val="1100"/>
              <a:buChar char="-"/>
            </a:pPr>
            <a:r>
              <a:rPr lang="en"/>
              <a:t>We’ll see. Maybe it’s explained later.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this a reasonable simplification of the system of various players that have to work together to ensure system reliability or security?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c6a23a1ffd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c6a23a1ffd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investment = higher </a:t>
            </a:r>
            <a:r>
              <a:rPr lang="en"/>
              <a:t>probability</a:t>
            </a:r>
            <a:r>
              <a:rPr lang="en"/>
              <a:t> of successful operation. Reasonable? Yeah I think so.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6a23a1ffd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6a23a1ffd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Diminishing returns on investment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6a23a1ffd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c6a23a1ffd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Diminishing returns on investment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c6a23a1ffd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c6a23a1ffd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6a23a1ffd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6a23a1ffd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6a23a1ffd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c6a23a1ff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1 wants to know what the maximum payoff can be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c6a23a1ffd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c6a23a1ffd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1 wants to know what the maximum payoff can be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c6a23a1ff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c6a23a1ff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1 wants to know what the maximum payoff can be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c6a23a1ffd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c6a23a1ffd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algebra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655e63c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655e63c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c6a23a1ffd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c6a23a1ffd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algebra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6a23a1ffd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6a23a1ffd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algebra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6a23a1ffd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6a23a1ffd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algebra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6a23a1ffd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c6a23a1ffd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algebra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c6a23a1ffd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c6a23a1ffd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shape of G(c1/v1)?</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Recall that G is the inverse of the derivative of P</a:t>
            </a:r>
            <a:endParaRPr/>
          </a:p>
          <a:p>
            <a:pPr indent="-298450" lvl="0" marL="457200" rtl="0" algn="l">
              <a:spcBef>
                <a:spcPts val="0"/>
              </a:spcBef>
              <a:spcAft>
                <a:spcPts val="0"/>
              </a:spcAft>
              <a:buSzPts val="1100"/>
              <a:buChar char="●"/>
            </a:pPr>
            <a:r>
              <a:rPr lang="en"/>
              <a:t>P is concave down. For example, P could be -x^2.</a:t>
            </a:r>
            <a:endParaRPr/>
          </a:p>
          <a:p>
            <a:pPr indent="-298450" lvl="0" marL="457200" rtl="0" algn="l">
              <a:spcBef>
                <a:spcPts val="0"/>
              </a:spcBef>
              <a:spcAft>
                <a:spcPts val="0"/>
              </a:spcAft>
              <a:buSzPts val="1100"/>
              <a:buChar char="●"/>
            </a:pPr>
            <a:r>
              <a:rPr lang="en"/>
              <a:t>What is the derivative is -x^2? -2x. It’s a straight line with a negative slope. </a:t>
            </a:r>
            <a:endParaRPr/>
          </a:p>
          <a:p>
            <a:pPr indent="-298450" lvl="0" marL="457200" rtl="0" algn="l">
              <a:spcBef>
                <a:spcPts val="0"/>
              </a:spcBef>
              <a:spcAft>
                <a:spcPts val="0"/>
              </a:spcAft>
              <a:buSzPts val="1100"/>
              <a:buChar char="●"/>
            </a:pPr>
            <a:r>
              <a:rPr lang="en"/>
              <a:t>If we take the inverse of -2x, i.e. reflect across the x=1 line, we get -½ x. Still a negative slope straight line.</a:t>
            </a:r>
            <a:endParaRPr/>
          </a:p>
          <a:p>
            <a:pPr indent="-298450" lvl="0" marL="457200" rtl="0" algn="l">
              <a:spcBef>
                <a:spcPts val="0"/>
              </a:spcBef>
              <a:spcAft>
                <a:spcPts val="0"/>
              </a:spcAft>
              <a:buSzPts val="1100"/>
              <a:buChar char="●"/>
            </a:pPr>
            <a:r>
              <a:rPr lang="en"/>
              <a:t>This works if we assume P = -x^2. That’s not written anywhere. There are infinite possible concave functions of P. </a:t>
            </a:r>
            <a:endParaRPr/>
          </a:p>
          <a:p>
            <a:pPr indent="-298450" lvl="0" marL="457200" rtl="0" algn="l">
              <a:spcBef>
                <a:spcPts val="0"/>
              </a:spcBef>
              <a:spcAft>
                <a:spcPts val="0"/>
              </a:spcAft>
              <a:buSzPts val="1100"/>
              <a:buChar char="●"/>
            </a:pPr>
            <a:r>
              <a:rPr lang="en"/>
              <a:t>But I’d be that if we did some nice math we could prove that these results follow for any P so long as P is concave.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6a23a1ffd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6a23a1ffd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two lines on this chart. Which one corresponds to f1?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6a23a1ffd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c6a23a1ffd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f1(x_2) is a function of x2. It represents Agent 1’s optimal investment. </a:t>
            </a:r>
            <a:endParaRPr/>
          </a:p>
          <a:p>
            <a:pPr indent="-298450" lvl="1" marL="914400" rtl="0" algn="l">
              <a:spcBef>
                <a:spcPts val="0"/>
              </a:spcBef>
              <a:spcAft>
                <a:spcPts val="0"/>
              </a:spcAft>
              <a:buSzPts val="1100"/>
              <a:buChar char="○"/>
            </a:pPr>
            <a:r>
              <a:rPr lang="en"/>
              <a:t>We know it can’t be the blue line because then it wouldn’t be a function! Multiple outputs for same input.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c6a23a1ffd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c6a23a1ffd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Likewise, f2 is agent 2’s optimal investment. It is a function of the other player’s investment x1. </a:t>
            </a:r>
            <a:endParaRPr/>
          </a:p>
          <a:p>
            <a:pPr indent="-298450" lvl="0" marL="457200" rtl="0" algn="l">
              <a:spcBef>
                <a:spcPts val="0"/>
              </a:spcBef>
              <a:spcAft>
                <a:spcPts val="0"/>
              </a:spcAft>
              <a:buSzPts val="1100"/>
              <a:buChar char="●"/>
            </a:pPr>
            <a:r>
              <a:rPr lang="en"/>
              <a:t>Why do we know that the red line is higher than the blue line?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6a23a1ffd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6a23a1ffd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6a23a1ffd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c6a23a1ffd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655e63cb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655e63cb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c6a23a1ffd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c6a23a1ffd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6a23a1ffd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c6a23a1ffd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c6a23a1ffd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c6a23a1ffd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c6a23a1ffd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c6a23a1ffd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c6a23a1ffd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c6a23a1ffd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One player pays everything </a:t>
            </a:r>
            <a:endParaRPr/>
          </a:p>
          <a:p>
            <a:pPr indent="0" lvl="0" marL="457200" rtl="0" algn="l">
              <a:spcBef>
                <a:spcPts val="0"/>
              </a:spcBef>
              <a:spcAft>
                <a:spcPts val="0"/>
              </a:spcAft>
              <a:buNone/>
            </a:pPr>
            <a:r>
              <a:rPr lang="en"/>
              <a:t>The other player plays nothing</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c6a23a1ffd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c6a23a1ffd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there will be a whole range of Nash equilibria. The largest of these will be at This Nash equilibrium Pareto dominates the others, so it is natural to think of it as the likely outcome.”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c6a23a1ffd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c6a23a1ffd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Nash equilibria! </a:t>
            </a:r>
            <a:r>
              <a:rPr lang="en"/>
              <a:t>What</a:t>
            </a:r>
            <a:r>
              <a:rPr lang="en"/>
              <a:t> does this mean?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Stag-hare game.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this is a simultaneous game where the players can’t communicate with each other? They might not achieve an equilibrium point. If they can communicate beforehand, they can work out which strategy to play together.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6a23a1ffd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c6a23a1ffd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optima: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the difference between social optima and personal welfare? Social optimum is what’s best for everybody combined, whereas personal welfare is what’s best for you personally.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Fact #3 is interesting but perhaps not surprising. In the total effort game, the Nash equilibrium does not produce the social optimum. This is typical in many free rider games.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should we do? Should we force the player who is most capable of shouldering the burden? Should we pass a regulation that requires them to? Should we give them a tax subsidy for doing so? We’ll talk about this later in the semester.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also discussed later in this paper!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c6a23a1ffd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c6a23a1ffd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c6a23a1ffd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c6a23a1ffd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didn’t go through the math to see how this works but it’s not surprising that the </a:t>
            </a:r>
            <a:r>
              <a:rPr lang="en"/>
              <a:t>probability</a:t>
            </a:r>
            <a:r>
              <a:rPr lang="en"/>
              <a:t> of success in the socially optimal solution is lower in the case of weakest link than in the case of total effort.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655e63c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655e63c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c6a23a1ffd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c6a23a1ffd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c6a23a1ffd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c6a23a1ffd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direct successor to the previous paper</a:t>
            </a:r>
            <a:endParaRPr/>
          </a:p>
          <a:p>
            <a:pPr indent="-298450" lvl="0" marL="457200" rtl="0" algn="l">
              <a:spcBef>
                <a:spcPts val="0"/>
              </a:spcBef>
              <a:spcAft>
                <a:spcPts val="0"/>
              </a:spcAft>
              <a:buSzPts val="1100"/>
              <a:buChar char="●"/>
            </a:pPr>
            <a:r>
              <a:rPr lang="en"/>
              <a:t>Even though this one is clearly more closely related to security, it’s really just a somewhat small adjustment to the previous paper. </a:t>
            </a:r>
            <a:endParaRPr/>
          </a:p>
          <a:p>
            <a:pPr indent="-298450" lvl="0" marL="457200" rtl="0" algn="l">
              <a:spcBef>
                <a:spcPts val="0"/>
              </a:spcBef>
              <a:spcAft>
                <a:spcPts val="0"/>
              </a:spcAft>
              <a:buSzPts val="1100"/>
              <a:buChar char="●"/>
            </a:pPr>
            <a:r>
              <a:rPr lang="en"/>
              <a:t>Instead of one security variable, they introduce two:</a:t>
            </a:r>
            <a:endParaRPr/>
          </a:p>
          <a:p>
            <a:pPr indent="-298450" lvl="1" marL="914400" rtl="0" algn="l">
              <a:spcBef>
                <a:spcPts val="0"/>
              </a:spcBef>
              <a:spcAft>
                <a:spcPts val="0"/>
              </a:spcAft>
              <a:buSzPts val="1100"/>
              <a:buChar char="○"/>
            </a:pPr>
            <a:r>
              <a:rPr lang="en"/>
              <a:t>Self protection, and self insurance</a:t>
            </a:r>
            <a:endParaRPr/>
          </a:p>
          <a:p>
            <a:pPr indent="-298450" lvl="0" marL="457200" rtl="0" algn="l">
              <a:spcBef>
                <a:spcPts val="0"/>
              </a:spcBef>
              <a:spcAft>
                <a:spcPts val="0"/>
              </a:spcAft>
              <a:buSzPts val="1100"/>
              <a:buChar char="●"/>
            </a:pPr>
            <a:r>
              <a:rPr lang="en"/>
              <a:t>Does “insurance” in this case mean buying a cyber insurance policy like we talked about a few weeks ago?</a:t>
            </a:r>
            <a:endParaRPr/>
          </a:p>
          <a:p>
            <a:pPr indent="-298450" lvl="1" marL="914400" rtl="0" algn="l">
              <a:spcBef>
                <a:spcPts val="0"/>
              </a:spcBef>
              <a:spcAft>
                <a:spcPts val="0"/>
              </a:spcAft>
              <a:buSzPts val="1100"/>
              <a:buChar char="○"/>
            </a:pPr>
            <a:r>
              <a:rPr lang="en"/>
              <a:t>Not necessarily. They keep it vague, but allow it to include things like “having good backups”. It’s an “insurance policy” albeit not a formal one with an insurance company. </a:t>
            </a:r>
            <a:endParaRPr/>
          </a:p>
          <a:p>
            <a:pPr indent="-298450" lvl="0" marL="457200" rtl="0" algn="l">
              <a:spcBef>
                <a:spcPts val="0"/>
              </a:spcBef>
              <a:spcAft>
                <a:spcPts val="0"/>
              </a:spcAft>
              <a:buSzPts val="1100"/>
              <a:buChar char="●"/>
            </a:pPr>
            <a:r>
              <a:rPr lang="en"/>
              <a:t>In addition to total effort, weakest link, and best shot, they add one additional game. What was it?</a:t>
            </a:r>
            <a:endParaRPr/>
          </a:p>
          <a:p>
            <a:pPr indent="-298450" lvl="1" marL="914400" rtl="0" algn="l">
              <a:spcBef>
                <a:spcPts val="0"/>
              </a:spcBef>
              <a:spcAft>
                <a:spcPts val="0"/>
              </a:spcAft>
              <a:buSzPts val="1100"/>
              <a:buChar char="○"/>
            </a:pPr>
            <a:r>
              <a:rPr lang="en"/>
              <a:t>Weakest target</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c6a23a1ffd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c6a23a1ffd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c6a23a1ffd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c6a23a1ffd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c6a23a1ffd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c6a23a1ffd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c6a23a1ffd_1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c6a23a1ffd_1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c6a23a1ffd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c6a23a1ffd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c6a23a1ffd_1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c6a23a1ffd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c6a23a1ffd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c6a23a1ffd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c6a23a1ffd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c6a23a1ffd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4"/>
          <p:cNvSpPr/>
          <p:nvPr/>
        </p:nvSpPr>
        <p:spPr>
          <a:xfrm>
            <a:off x="-50" y="4702025"/>
            <a:ext cx="9144000" cy="4416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24"/>
          <p:cNvSpPr txBox="1"/>
          <p:nvPr/>
        </p:nvSpPr>
        <p:spPr>
          <a:xfrm>
            <a:off x="72733" y="47260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latin typeface="Montserrat"/>
              <a:ea typeface="Montserrat"/>
              <a:cs typeface="Montserrat"/>
              <a:sym typeface="Montserrat"/>
            </a:endParaRPr>
          </a:p>
        </p:txBody>
      </p:sp>
      <p:pic>
        <p:nvPicPr>
          <p:cNvPr id="101" name="Google Shape;101;p24"/>
          <p:cNvPicPr preferRelativeResize="0"/>
          <p:nvPr/>
        </p:nvPicPr>
        <p:blipFill>
          <a:blip r:embed="rId2">
            <a:alphaModFix/>
          </a:blip>
          <a:stretch>
            <a:fillRect/>
          </a:stretch>
        </p:blipFill>
        <p:spPr>
          <a:xfrm>
            <a:off x="6818375" y="4802723"/>
            <a:ext cx="1944451" cy="237200"/>
          </a:xfrm>
          <a:prstGeom prst="rect">
            <a:avLst/>
          </a:prstGeom>
          <a:noFill/>
          <a:ln>
            <a:noFill/>
          </a:ln>
        </p:spPr>
      </p:pic>
      <p:sp>
        <p:nvSpPr>
          <p:cNvPr id="102" name="Google Shape;102;p24"/>
          <p:cNvSpPr txBox="1"/>
          <p:nvPr/>
        </p:nvSpPr>
        <p:spPr>
          <a:xfrm>
            <a:off x="575850" y="4802675"/>
            <a:ext cx="5065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   FAIRSHARE: Measuring security overheads on-device and in situ</a:t>
            </a:r>
            <a:endParaRPr sz="1000">
              <a:solidFill>
                <a:srgbClr val="FFFFFF"/>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28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5"/>
          <p:cNvSpPr txBox="1"/>
          <p:nvPr>
            <p:ph idx="12" type="sldNum"/>
          </p:nvPr>
        </p:nvSpPr>
        <p:spPr>
          <a:xfrm>
            <a:off x="72733" y="47260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p:nvPr/>
        </p:nvSpPr>
        <p:spPr>
          <a:xfrm>
            <a:off x="0" y="4703625"/>
            <a:ext cx="9144000" cy="4416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nvSpPr>
        <p:spPr>
          <a:xfrm>
            <a:off x="72733" y="47260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latin typeface="Montserrat"/>
              <a:ea typeface="Montserrat"/>
              <a:cs typeface="Montserrat"/>
              <a:sym typeface="Montserrat"/>
            </a:endParaRPr>
          </a:p>
        </p:txBody>
      </p:sp>
      <p:pic>
        <p:nvPicPr>
          <p:cNvPr id="56" name="Google Shape;56;p13"/>
          <p:cNvPicPr preferRelativeResize="0"/>
          <p:nvPr/>
        </p:nvPicPr>
        <p:blipFill>
          <a:blip r:embed="rId1">
            <a:alphaModFix/>
          </a:blip>
          <a:stretch>
            <a:fillRect/>
          </a:stretch>
        </p:blipFill>
        <p:spPr>
          <a:xfrm>
            <a:off x="6818375" y="4802723"/>
            <a:ext cx="1944451" cy="237200"/>
          </a:xfrm>
          <a:prstGeom prst="rect">
            <a:avLst/>
          </a:prstGeom>
          <a:noFill/>
          <a:ln>
            <a:noFill/>
          </a:ln>
        </p:spPr>
      </p:pic>
      <p:sp>
        <p:nvSpPr>
          <p:cNvPr id="57" name="Google Shape;57;p13"/>
          <p:cNvSpPr txBox="1"/>
          <p:nvPr/>
        </p:nvSpPr>
        <p:spPr>
          <a:xfrm>
            <a:off x="575850" y="4802675"/>
            <a:ext cx="44895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    FAIRSHARE: Measuring security overheads on-device and in situ</a:t>
            </a:r>
            <a:endParaRPr sz="1000">
              <a:solidFill>
                <a:srgbClr val="FFFFFF"/>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33.png"/><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33.png"/><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33.png"/><Relationship Id="rId4"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33.png"/><Relationship Id="rId4"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4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44.png"/><Relationship Id="rId4"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0.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6.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29.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29.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29.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29.png"/><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29.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31.png"/><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6"/>
          <p:cNvPicPr preferRelativeResize="0"/>
          <p:nvPr/>
        </p:nvPicPr>
        <p:blipFill>
          <a:blip r:embed="rId3">
            <a:alphaModFix/>
          </a:blip>
          <a:stretch>
            <a:fillRect/>
          </a:stretch>
        </p:blipFill>
        <p:spPr>
          <a:xfrm>
            <a:off x="0" y="0"/>
            <a:ext cx="9143999" cy="4718750"/>
          </a:xfrm>
          <a:prstGeom prst="rect">
            <a:avLst/>
          </a:prstGeom>
          <a:noFill/>
          <a:ln>
            <a:noFill/>
          </a:ln>
        </p:spPr>
      </p:pic>
      <p:sp>
        <p:nvSpPr>
          <p:cNvPr id="111" name="Google Shape;111;p26"/>
          <p:cNvSpPr/>
          <p:nvPr/>
        </p:nvSpPr>
        <p:spPr>
          <a:xfrm>
            <a:off x="150" y="0"/>
            <a:ext cx="9144000" cy="4718700"/>
          </a:xfrm>
          <a:prstGeom prst="rect">
            <a:avLst/>
          </a:prstGeom>
          <a:solidFill>
            <a:srgbClr val="425863">
              <a:alpha val="8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6"/>
          <p:cNvSpPr txBox="1"/>
          <p:nvPr/>
        </p:nvSpPr>
        <p:spPr>
          <a:xfrm>
            <a:off x="1184825" y="1013125"/>
            <a:ext cx="5190900" cy="182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FFFFFF"/>
                </a:solidFill>
                <a:latin typeface="Montserrat"/>
                <a:ea typeface="Montserrat"/>
                <a:cs typeface="Montserrat"/>
                <a:sym typeface="Montserrat"/>
              </a:rPr>
              <a:t>Cybersecurity and Game Theory</a:t>
            </a:r>
            <a:endParaRPr b="1" sz="3400">
              <a:solidFill>
                <a:srgbClr val="FFFFFF"/>
              </a:solidFill>
              <a:latin typeface="Montserrat"/>
              <a:ea typeface="Montserrat"/>
              <a:cs typeface="Montserrat"/>
              <a:sym typeface="Montserrat"/>
            </a:endParaRPr>
          </a:p>
        </p:txBody>
      </p:sp>
      <p:sp>
        <p:nvSpPr>
          <p:cNvPr id="113" name="Google Shape;113;p26"/>
          <p:cNvSpPr txBox="1"/>
          <p:nvPr/>
        </p:nvSpPr>
        <p:spPr>
          <a:xfrm>
            <a:off x="1253400" y="3664325"/>
            <a:ext cx="7597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Montserrat SemiBold"/>
                <a:ea typeface="Montserrat SemiBold"/>
                <a:cs typeface="Montserrat SemiBold"/>
                <a:sym typeface="Montserrat SemiBold"/>
              </a:rPr>
              <a:t>March 26, 2024</a:t>
            </a:r>
            <a:endParaRPr sz="2000">
              <a:solidFill>
                <a:srgbClr val="FFFFFF"/>
              </a:solidFill>
              <a:latin typeface="Montserrat"/>
              <a:ea typeface="Montserrat"/>
              <a:cs typeface="Montserrat"/>
              <a:sym typeface="Montserrat"/>
            </a:endParaRPr>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26"/>
          <p:cNvSpPr txBox="1"/>
          <p:nvPr/>
        </p:nvSpPr>
        <p:spPr>
          <a:xfrm>
            <a:off x="1253400" y="2099580"/>
            <a:ext cx="66372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ontserrat SemiBold"/>
                <a:ea typeface="Montserrat SemiBold"/>
                <a:cs typeface="Montserrat SemiBold"/>
                <a:sym typeface="Montserrat SemiBold"/>
              </a:rPr>
              <a:t>COMS6998 sec:12 </a:t>
            </a:r>
            <a:r>
              <a:rPr lang="en" sz="1300">
                <a:solidFill>
                  <a:schemeClr val="lt1"/>
                </a:solidFill>
                <a:latin typeface="Montserrat"/>
                <a:ea typeface="Montserrat"/>
                <a:cs typeface="Montserrat"/>
                <a:sym typeface="Montserrat"/>
              </a:rPr>
              <a:t>| </a:t>
            </a:r>
            <a:r>
              <a:rPr lang="en" sz="1300">
                <a:solidFill>
                  <a:srgbClr val="FFFFFF"/>
                </a:solidFill>
                <a:latin typeface="Montserrat"/>
                <a:ea typeface="Montserrat"/>
                <a:cs typeface="Montserrat"/>
                <a:sym typeface="Montserrat"/>
              </a:rPr>
              <a:t>The Economics of Cybersecurity</a:t>
            </a:r>
            <a:endParaRPr sz="13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Montserrat"/>
              <a:ea typeface="Montserrat"/>
              <a:cs typeface="Montserrat"/>
              <a:sym typeface="Montserrat"/>
            </a:endParaRPr>
          </a:p>
        </p:txBody>
      </p:sp>
      <p:sp>
        <p:nvSpPr>
          <p:cNvPr id="116" name="Google Shape;116;p26"/>
          <p:cNvSpPr/>
          <p:nvPr/>
        </p:nvSpPr>
        <p:spPr>
          <a:xfrm>
            <a:off x="661950" y="4848325"/>
            <a:ext cx="4294800" cy="208500"/>
          </a:xfrm>
          <a:prstGeom prst="rect">
            <a:avLst/>
          </a:prstGeom>
          <a:solidFill>
            <a:srgbClr val="06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192" name="Google Shape;192;p35"/>
          <p:cNvPicPr preferRelativeResize="0"/>
          <p:nvPr/>
        </p:nvPicPr>
        <p:blipFill>
          <a:blip r:embed="rId3">
            <a:alphaModFix/>
          </a:blip>
          <a:stretch>
            <a:fillRect/>
          </a:stretch>
        </p:blipFill>
        <p:spPr>
          <a:xfrm>
            <a:off x="856100" y="1256537"/>
            <a:ext cx="3276899" cy="3015701"/>
          </a:xfrm>
          <a:prstGeom prst="rect">
            <a:avLst/>
          </a:prstGeom>
          <a:noFill/>
          <a:ln>
            <a:noFill/>
          </a:ln>
        </p:spPr>
      </p:pic>
      <p:sp>
        <p:nvSpPr>
          <p:cNvPr id="193" name="Google Shape;193;p35"/>
          <p:cNvSpPr txBox="1"/>
          <p:nvPr/>
        </p:nvSpPr>
        <p:spPr>
          <a:xfrm>
            <a:off x="9966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Perfect information</a:t>
            </a:r>
            <a:endParaRPr b="1" sz="2200">
              <a:solidFill>
                <a:schemeClr val="dk2"/>
              </a:solidFill>
            </a:endParaRPr>
          </a:p>
        </p:txBody>
      </p:sp>
      <p:sp>
        <p:nvSpPr>
          <p:cNvPr id="194" name="Google Shape;194;p35"/>
          <p:cNvSpPr txBox="1"/>
          <p:nvPr/>
        </p:nvSpPr>
        <p:spPr>
          <a:xfrm>
            <a:off x="5135725" y="4511050"/>
            <a:ext cx="3406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Imperfect information</a:t>
            </a:r>
            <a:endParaRPr b="1" sz="2200">
              <a:solidFill>
                <a:schemeClr val="dk2"/>
              </a:solidFill>
            </a:endParaRPr>
          </a:p>
        </p:txBody>
      </p:sp>
      <p:pic>
        <p:nvPicPr>
          <p:cNvPr id="195" name="Google Shape;195;p35"/>
          <p:cNvPicPr preferRelativeResize="0"/>
          <p:nvPr/>
        </p:nvPicPr>
        <p:blipFill>
          <a:blip r:embed="rId4">
            <a:alphaModFix/>
          </a:blip>
          <a:stretch>
            <a:fillRect/>
          </a:stretch>
        </p:blipFill>
        <p:spPr>
          <a:xfrm>
            <a:off x="4828638" y="1256525"/>
            <a:ext cx="4020975" cy="301572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93" name="Google Shape;993;p125"/>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94" name="Google Shape;994;p125"/>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95" name="Google Shape;995;p125"/>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96" name="Google Shape;996;p125"/>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97" name="Google Shape;997;p125"/>
          <p:cNvCxnSpPr>
            <a:stCxn id="996"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998" name="Google Shape;998;p125"/>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999" name="Google Shape;999;p125"/>
          <p:cNvCxnSpPr>
            <a:stCxn id="998"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1000" name="Google Shape;1000;p125"/>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1001" name="Google Shape;1001;p125"/>
          <p:cNvCxnSpPr>
            <a:stCxn id="1000"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1002" name="Google Shape;1002;p125"/>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level [0,1]</a:t>
            </a:r>
            <a:endParaRPr b="1" sz="1800">
              <a:solidFill>
                <a:srgbClr val="FF0000"/>
              </a:solidFill>
            </a:endParaRPr>
          </a:p>
        </p:txBody>
      </p:sp>
      <p:cxnSp>
        <p:nvCxnSpPr>
          <p:cNvPr id="1003" name="Google Shape;1003;p125"/>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cxnSp>
        <p:nvCxnSpPr>
          <p:cNvPr id="1004" name="Google Shape;1004;p125"/>
          <p:cNvCxnSpPr>
            <a:stCxn id="1005" idx="0"/>
          </p:cNvCxnSpPr>
          <p:nvPr/>
        </p:nvCxnSpPr>
        <p:spPr>
          <a:xfrm rot="10800000">
            <a:off x="5281413" y="1695750"/>
            <a:ext cx="411000" cy="1245600"/>
          </a:xfrm>
          <a:prstGeom prst="straightConnector1">
            <a:avLst/>
          </a:prstGeom>
          <a:noFill/>
          <a:ln cap="flat" cmpd="sng" w="28575">
            <a:solidFill>
              <a:srgbClr val="FF0000"/>
            </a:solidFill>
            <a:prstDash val="solid"/>
            <a:round/>
            <a:headEnd len="med" w="med" type="none"/>
            <a:tailEnd len="med" w="med" type="triangle"/>
          </a:ln>
        </p:spPr>
      </p:cxnSp>
      <p:sp>
        <p:nvSpPr>
          <p:cNvPr id="1005" name="Google Shape;1005;p125"/>
          <p:cNvSpPr txBox="1"/>
          <p:nvPr/>
        </p:nvSpPr>
        <p:spPr>
          <a:xfrm>
            <a:off x="4862313" y="29413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 level [0,1]</a:t>
            </a:r>
            <a:endParaRPr b="1" sz="1800">
              <a:solidFill>
                <a:srgbClr val="FF0000"/>
              </a:solidFill>
            </a:endParaRPr>
          </a:p>
        </p:txBody>
      </p:sp>
      <p:sp>
        <p:nvSpPr>
          <p:cNvPr id="1006" name="Google Shape;1006;p125"/>
          <p:cNvSpPr txBox="1"/>
          <p:nvPr/>
        </p:nvSpPr>
        <p:spPr>
          <a:xfrm>
            <a:off x="3902700" y="4128700"/>
            <a:ext cx="1855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“Contribution”function</a:t>
            </a:r>
            <a:endParaRPr b="1" sz="1800">
              <a:solidFill>
                <a:srgbClr val="FF0000"/>
              </a:solidFill>
            </a:endParaRPr>
          </a:p>
        </p:txBody>
      </p:sp>
      <p:cxnSp>
        <p:nvCxnSpPr>
          <p:cNvPr id="1007" name="Google Shape;1007;p125"/>
          <p:cNvCxnSpPr>
            <a:stCxn id="1006" idx="0"/>
          </p:cNvCxnSpPr>
          <p:nvPr/>
        </p:nvCxnSpPr>
        <p:spPr>
          <a:xfrm rot="10800000">
            <a:off x="4772400" y="1760200"/>
            <a:ext cx="57900" cy="2368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013" name="Google Shape;1013;p126"/>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014" name="Google Shape;1014;p126"/>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1015" name="Google Shape;1015;p126"/>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1016" name="Google Shape;1016;p126"/>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1017" name="Google Shape;1017;p126"/>
          <p:cNvCxnSpPr>
            <a:stCxn id="1016"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1018" name="Google Shape;1018;p126"/>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1019" name="Google Shape;1019;p126"/>
          <p:cNvCxnSpPr>
            <a:stCxn id="1018"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1020" name="Google Shape;1020;p126"/>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1021" name="Google Shape;1021;p126"/>
          <p:cNvCxnSpPr>
            <a:stCxn id="1020"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1022" name="Google Shape;1022;p126"/>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level [0,1]</a:t>
            </a:r>
            <a:endParaRPr b="1" sz="1800">
              <a:solidFill>
                <a:srgbClr val="FF0000"/>
              </a:solidFill>
            </a:endParaRPr>
          </a:p>
        </p:txBody>
      </p:sp>
      <p:cxnSp>
        <p:nvCxnSpPr>
          <p:cNvPr id="1023" name="Google Shape;1023;p126"/>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cxnSp>
        <p:nvCxnSpPr>
          <p:cNvPr id="1024" name="Google Shape;1024;p126"/>
          <p:cNvCxnSpPr>
            <a:stCxn id="1025" idx="0"/>
          </p:cNvCxnSpPr>
          <p:nvPr/>
        </p:nvCxnSpPr>
        <p:spPr>
          <a:xfrm rot="10800000">
            <a:off x="5281413" y="1695750"/>
            <a:ext cx="411000" cy="1245600"/>
          </a:xfrm>
          <a:prstGeom prst="straightConnector1">
            <a:avLst/>
          </a:prstGeom>
          <a:noFill/>
          <a:ln cap="flat" cmpd="sng" w="28575">
            <a:solidFill>
              <a:srgbClr val="FF0000"/>
            </a:solidFill>
            <a:prstDash val="solid"/>
            <a:round/>
            <a:headEnd len="med" w="med" type="none"/>
            <a:tailEnd len="med" w="med" type="triangle"/>
          </a:ln>
        </p:spPr>
      </p:cxnSp>
      <p:sp>
        <p:nvSpPr>
          <p:cNvPr id="1025" name="Google Shape;1025;p126"/>
          <p:cNvSpPr txBox="1"/>
          <p:nvPr/>
        </p:nvSpPr>
        <p:spPr>
          <a:xfrm>
            <a:off x="4862313" y="29413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 level [0,1]</a:t>
            </a:r>
            <a:endParaRPr b="1" sz="1800">
              <a:solidFill>
                <a:srgbClr val="FF0000"/>
              </a:solidFill>
            </a:endParaRPr>
          </a:p>
        </p:txBody>
      </p:sp>
      <p:sp>
        <p:nvSpPr>
          <p:cNvPr id="1026" name="Google Shape;1026;p126"/>
          <p:cNvSpPr txBox="1"/>
          <p:nvPr/>
        </p:nvSpPr>
        <p:spPr>
          <a:xfrm>
            <a:off x="3902700" y="4128700"/>
            <a:ext cx="1855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“Contribution”function</a:t>
            </a:r>
            <a:endParaRPr b="1" sz="1800">
              <a:solidFill>
                <a:srgbClr val="FF0000"/>
              </a:solidFill>
            </a:endParaRPr>
          </a:p>
        </p:txBody>
      </p:sp>
      <p:cxnSp>
        <p:nvCxnSpPr>
          <p:cNvPr id="1027" name="Google Shape;1027;p126"/>
          <p:cNvCxnSpPr>
            <a:stCxn id="1026" idx="0"/>
          </p:cNvCxnSpPr>
          <p:nvPr/>
        </p:nvCxnSpPr>
        <p:spPr>
          <a:xfrm rot="10800000">
            <a:off x="4772400" y="1760200"/>
            <a:ext cx="57900" cy="2368500"/>
          </a:xfrm>
          <a:prstGeom prst="straightConnector1">
            <a:avLst/>
          </a:prstGeom>
          <a:noFill/>
          <a:ln cap="flat" cmpd="sng" w="28575">
            <a:solidFill>
              <a:srgbClr val="FF0000"/>
            </a:solidFill>
            <a:prstDash val="solid"/>
            <a:round/>
            <a:headEnd len="med" w="med" type="none"/>
            <a:tailEnd len="med" w="med" type="triangle"/>
          </a:ln>
        </p:spPr>
      </p:cxnSp>
      <p:sp>
        <p:nvSpPr>
          <p:cNvPr id="1028" name="Google Shape;1028;p126"/>
          <p:cNvSpPr txBox="1"/>
          <p:nvPr/>
        </p:nvSpPr>
        <p:spPr>
          <a:xfrm>
            <a:off x="6236738" y="395690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 levels of all other players</a:t>
            </a:r>
            <a:endParaRPr b="1" sz="1800">
              <a:solidFill>
                <a:srgbClr val="FF0000"/>
              </a:solidFill>
            </a:endParaRPr>
          </a:p>
        </p:txBody>
      </p:sp>
      <p:cxnSp>
        <p:nvCxnSpPr>
          <p:cNvPr id="1029" name="Google Shape;1029;p126"/>
          <p:cNvCxnSpPr>
            <a:stCxn id="1028" idx="0"/>
          </p:cNvCxnSpPr>
          <p:nvPr/>
        </p:nvCxnSpPr>
        <p:spPr>
          <a:xfrm rot="10800000">
            <a:off x="5642438" y="1803200"/>
            <a:ext cx="1424400" cy="215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035" name="Google Shape;1035;p127"/>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036" name="Google Shape;1036;p127"/>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1037" name="Google Shape;1037;p127"/>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1038" name="Google Shape;1038;p127"/>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1039" name="Google Shape;1039;p127"/>
          <p:cNvCxnSpPr>
            <a:stCxn id="1038"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1040" name="Google Shape;1040;p127"/>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1041" name="Google Shape;1041;p127"/>
          <p:cNvCxnSpPr>
            <a:stCxn id="1040"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1042" name="Google Shape;1042;p127"/>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1043" name="Google Shape;1043;p127"/>
          <p:cNvCxnSpPr>
            <a:stCxn id="1042"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1044" name="Google Shape;1044;p127"/>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level [0,1]</a:t>
            </a:r>
            <a:endParaRPr b="1" sz="1800">
              <a:solidFill>
                <a:srgbClr val="FF0000"/>
              </a:solidFill>
            </a:endParaRPr>
          </a:p>
        </p:txBody>
      </p:sp>
      <p:cxnSp>
        <p:nvCxnSpPr>
          <p:cNvPr id="1045" name="Google Shape;1045;p127"/>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cxnSp>
        <p:nvCxnSpPr>
          <p:cNvPr id="1046" name="Google Shape;1046;p127"/>
          <p:cNvCxnSpPr>
            <a:stCxn id="1047" idx="0"/>
          </p:cNvCxnSpPr>
          <p:nvPr/>
        </p:nvCxnSpPr>
        <p:spPr>
          <a:xfrm rot="10800000">
            <a:off x="5281413" y="1695750"/>
            <a:ext cx="411000" cy="1245600"/>
          </a:xfrm>
          <a:prstGeom prst="straightConnector1">
            <a:avLst/>
          </a:prstGeom>
          <a:noFill/>
          <a:ln cap="flat" cmpd="sng" w="28575">
            <a:solidFill>
              <a:srgbClr val="FF0000"/>
            </a:solidFill>
            <a:prstDash val="solid"/>
            <a:round/>
            <a:headEnd len="med" w="med" type="none"/>
            <a:tailEnd len="med" w="med" type="triangle"/>
          </a:ln>
        </p:spPr>
      </p:cxnSp>
      <p:sp>
        <p:nvSpPr>
          <p:cNvPr id="1047" name="Google Shape;1047;p127"/>
          <p:cNvSpPr txBox="1"/>
          <p:nvPr/>
        </p:nvSpPr>
        <p:spPr>
          <a:xfrm>
            <a:off x="4862313" y="29413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 level [0,1]</a:t>
            </a:r>
            <a:endParaRPr b="1" sz="1800">
              <a:solidFill>
                <a:srgbClr val="FF0000"/>
              </a:solidFill>
            </a:endParaRPr>
          </a:p>
        </p:txBody>
      </p:sp>
      <p:sp>
        <p:nvSpPr>
          <p:cNvPr id="1048" name="Google Shape;1048;p127"/>
          <p:cNvSpPr txBox="1"/>
          <p:nvPr/>
        </p:nvSpPr>
        <p:spPr>
          <a:xfrm>
            <a:off x="7275000" y="3119825"/>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unit cost</a:t>
            </a:r>
            <a:endParaRPr b="1" sz="1800">
              <a:solidFill>
                <a:srgbClr val="FF0000"/>
              </a:solidFill>
            </a:endParaRPr>
          </a:p>
        </p:txBody>
      </p:sp>
      <p:cxnSp>
        <p:nvCxnSpPr>
          <p:cNvPr id="1049" name="Google Shape;1049;p127"/>
          <p:cNvCxnSpPr/>
          <p:nvPr/>
        </p:nvCxnSpPr>
        <p:spPr>
          <a:xfrm rot="10800000">
            <a:off x="6694650" y="1652775"/>
            <a:ext cx="1030800" cy="1492500"/>
          </a:xfrm>
          <a:prstGeom prst="straightConnector1">
            <a:avLst/>
          </a:prstGeom>
          <a:noFill/>
          <a:ln cap="flat" cmpd="sng" w="28575">
            <a:solidFill>
              <a:srgbClr val="FF0000"/>
            </a:solidFill>
            <a:prstDash val="solid"/>
            <a:round/>
            <a:headEnd len="med" w="med" type="none"/>
            <a:tailEnd len="med" w="med" type="triangle"/>
          </a:ln>
        </p:spPr>
      </p:cxnSp>
      <p:sp>
        <p:nvSpPr>
          <p:cNvPr id="1050" name="Google Shape;1050;p127"/>
          <p:cNvSpPr txBox="1"/>
          <p:nvPr/>
        </p:nvSpPr>
        <p:spPr>
          <a:xfrm>
            <a:off x="3902700" y="4128700"/>
            <a:ext cx="1855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“Contribution”function</a:t>
            </a:r>
            <a:endParaRPr b="1" sz="1800">
              <a:solidFill>
                <a:srgbClr val="FF0000"/>
              </a:solidFill>
            </a:endParaRPr>
          </a:p>
        </p:txBody>
      </p:sp>
      <p:cxnSp>
        <p:nvCxnSpPr>
          <p:cNvPr id="1051" name="Google Shape;1051;p127"/>
          <p:cNvCxnSpPr>
            <a:stCxn id="1050" idx="0"/>
          </p:cNvCxnSpPr>
          <p:nvPr/>
        </p:nvCxnSpPr>
        <p:spPr>
          <a:xfrm rot="10800000">
            <a:off x="4772400" y="1760200"/>
            <a:ext cx="57900" cy="2368500"/>
          </a:xfrm>
          <a:prstGeom prst="straightConnector1">
            <a:avLst/>
          </a:prstGeom>
          <a:noFill/>
          <a:ln cap="flat" cmpd="sng" w="28575">
            <a:solidFill>
              <a:srgbClr val="FF0000"/>
            </a:solidFill>
            <a:prstDash val="solid"/>
            <a:round/>
            <a:headEnd len="med" w="med" type="none"/>
            <a:tailEnd len="med" w="med" type="triangle"/>
          </a:ln>
        </p:spPr>
      </p:cxnSp>
      <p:sp>
        <p:nvSpPr>
          <p:cNvPr id="1052" name="Google Shape;1052;p127"/>
          <p:cNvSpPr txBox="1"/>
          <p:nvPr/>
        </p:nvSpPr>
        <p:spPr>
          <a:xfrm>
            <a:off x="6236738" y="395690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 levels of all other players</a:t>
            </a:r>
            <a:endParaRPr b="1" sz="1800">
              <a:solidFill>
                <a:srgbClr val="FF0000"/>
              </a:solidFill>
            </a:endParaRPr>
          </a:p>
        </p:txBody>
      </p:sp>
      <p:cxnSp>
        <p:nvCxnSpPr>
          <p:cNvPr id="1053" name="Google Shape;1053;p127"/>
          <p:cNvCxnSpPr>
            <a:stCxn id="1052" idx="0"/>
          </p:cNvCxnSpPr>
          <p:nvPr/>
        </p:nvCxnSpPr>
        <p:spPr>
          <a:xfrm rot="10800000">
            <a:off x="5642438" y="1803200"/>
            <a:ext cx="1424400" cy="215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059" name="Google Shape;1059;p128"/>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060" name="Google Shape;1060;p128"/>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a:t>
            </a:r>
            <a:r>
              <a:rPr b="1" lang="en" sz="1800">
                <a:solidFill>
                  <a:srgbClr val="FF0000"/>
                </a:solidFill>
              </a:rPr>
              <a:t>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1061" name="Google Shape;1061;p128"/>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1062" name="Google Shape;1062;p128"/>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1063" name="Google Shape;1063;p128"/>
          <p:cNvCxnSpPr>
            <a:stCxn id="1062"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1064" name="Google Shape;1064;p128"/>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a:t>
            </a:r>
            <a:r>
              <a:rPr b="1" lang="en" sz="1800">
                <a:solidFill>
                  <a:srgbClr val="FF0000"/>
                </a:solidFill>
              </a:rPr>
              <a:t>experiencing</a:t>
            </a:r>
            <a:r>
              <a:rPr b="1" lang="en" sz="1800">
                <a:solidFill>
                  <a:srgbClr val="FF0000"/>
                </a:solidFill>
              </a:rPr>
              <a:t> a loss</a:t>
            </a:r>
            <a:endParaRPr b="1" sz="1800">
              <a:solidFill>
                <a:srgbClr val="FF0000"/>
              </a:solidFill>
            </a:endParaRPr>
          </a:p>
        </p:txBody>
      </p:sp>
      <p:cxnSp>
        <p:nvCxnSpPr>
          <p:cNvPr id="1065" name="Google Shape;1065;p128"/>
          <p:cNvCxnSpPr>
            <a:stCxn id="1064"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1066" name="Google Shape;1066;p128"/>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1067" name="Google Shape;1067;p128"/>
          <p:cNvCxnSpPr>
            <a:stCxn id="1066"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1068" name="Google Shape;1068;p128"/>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a:t>
            </a:r>
            <a:r>
              <a:rPr b="1" lang="en" sz="1800">
                <a:solidFill>
                  <a:srgbClr val="FF0000"/>
                </a:solidFill>
              </a:rPr>
              <a:t> level [0,1]</a:t>
            </a:r>
            <a:endParaRPr b="1" sz="1800">
              <a:solidFill>
                <a:srgbClr val="FF0000"/>
              </a:solidFill>
            </a:endParaRPr>
          </a:p>
        </p:txBody>
      </p:sp>
      <p:cxnSp>
        <p:nvCxnSpPr>
          <p:cNvPr id="1069" name="Google Shape;1069;p128"/>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cxnSp>
        <p:nvCxnSpPr>
          <p:cNvPr id="1070" name="Google Shape;1070;p128"/>
          <p:cNvCxnSpPr>
            <a:stCxn id="1071" idx="0"/>
          </p:cNvCxnSpPr>
          <p:nvPr/>
        </p:nvCxnSpPr>
        <p:spPr>
          <a:xfrm rot="10800000">
            <a:off x="5281413" y="1695750"/>
            <a:ext cx="411000" cy="1245600"/>
          </a:xfrm>
          <a:prstGeom prst="straightConnector1">
            <a:avLst/>
          </a:prstGeom>
          <a:noFill/>
          <a:ln cap="flat" cmpd="sng" w="28575">
            <a:solidFill>
              <a:srgbClr val="FF0000"/>
            </a:solidFill>
            <a:prstDash val="solid"/>
            <a:round/>
            <a:headEnd len="med" w="med" type="none"/>
            <a:tailEnd len="med" w="med" type="triangle"/>
          </a:ln>
        </p:spPr>
      </p:cxnSp>
      <p:sp>
        <p:nvSpPr>
          <p:cNvPr id="1071" name="Google Shape;1071;p128"/>
          <p:cNvSpPr txBox="1"/>
          <p:nvPr/>
        </p:nvSpPr>
        <p:spPr>
          <a:xfrm>
            <a:off x="4862313" y="29413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 level [0,1]</a:t>
            </a:r>
            <a:endParaRPr b="1" sz="1800">
              <a:solidFill>
                <a:srgbClr val="FF0000"/>
              </a:solidFill>
            </a:endParaRPr>
          </a:p>
        </p:txBody>
      </p:sp>
      <p:sp>
        <p:nvSpPr>
          <p:cNvPr id="1072" name="Google Shape;1072;p128"/>
          <p:cNvSpPr txBox="1"/>
          <p:nvPr/>
        </p:nvSpPr>
        <p:spPr>
          <a:xfrm>
            <a:off x="7371075" y="232570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unit cost</a:t>
            </a:r>
            <a:endParaRPr b="1" sz="1800">
              <a:solidFill>
                <a:srgbClr val="FF0000"/>
              </a:solidFill>
            </a:endParaRPr>
          </a:p>
        </p:txBody>
      </p:sp>
      <p:cxnSp>
        <p:nvCxnSpPr>
          <p:cNvPr id="1073" name="Google Shape;1073;p128"/>
          <p:cNvCxnSpPr/>
          <p:nvPr/>
        </p:nvCxnSpPr>
        <p:spPr>
          <a:xfrm rot="10800000">
            <a:off x="7456875" y="1695650"/>
            <a:ext cx="386700" cy="676500"/>
          </a:xfrm>
          <a:prstGeom prst="straightConnector1">
            <a:avLst/>
          </a:prstGeom>
          <a:noFill/>
          <a:ln cap="flat" cmpd="sng" w="28575">
            <a:solidFill>
              <a:srgbClr val="FF0000"/>
            </a:solidFill>
            <a:prstDash val="solid"/>
            <a:round/>
            <a:headEnd len="med" w="med" type="none"/>
            <a:tailEnd len="med" w="med" type="triangle"/>
          </a:ln>
        </p:spPr>
      </p:cxnSp>
      <p:sp>
        <p:nvSpPr>
          <p:cNvPr id="1074" name="Google Shape;1074;p128"/>
          <p:cNvSpPr txBox="1"/>
          <p:nvPr/>
        </p:nvSpPr>
        <p:spPr>
          <a:xfrm>
            <a:off x="7275000" y="3119825"/>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a:t>
            </a:r>
            <a:endParaRPr b="1" sz="1800">
              <a:solidFill>
                <a:srgbClr val="FF0000"/>
              </a:solidFill>
            </a:endParaRPr>
          </a:p>
          <a:p>
            <a:pPr indent="0" lvl="0" marL="0" rtl="0" algn="ctr">
              <a:spcBef>
                <a:spcPts val="0"/>
              </a:spcBef>
              <a:spcAft>
                <a:spcPts val="0"/>
              </a:spcAft>
              <a:buNone/>
            </a:pPr>
            <a:r>
              <a:rPr b="1" lang="en" sz="1800">
                <a:solidFill>
                  <a:srgbClr val="FF0000"/>
                </a:solidFill>
              </a:rPr>
              <a:t>unit cost</a:t>
            </a:r>
            <a:endParaRPr b="1" sz="1800">
              <a:solidFill>
                <a:srgbClr val="FF0000"/>
              </a:solidFill>
            </a:endParaRPr>
          </a:p>
        </p:txBody>
      </p:sp>
      <p:cxnSp>
        <p:nvCxnSpPr>
          <p:cNvPr id="1075" name="Google Shape;1075;p128"/>
          <p:cNvCxnSpPr/>
          <p:nvPr/>
        </p:nvCxnSpPr>
        <p:spPr>
          <a:xfrm rot="10800000">
            <a:off x="6694650" y="1652775"/>
            <a:ext cx="1030800" cy="1492500"/>
          </a:xfrm>
          <a:prstGeom prst="straightConnector1">
            <a:avLst/>
          </a:prstGeom>
          <a:noFill/>
          <a:ln cap="flat" cmpd="sng" w="28575">
            <a:solidFill>
              <a:srgbClr val="FF0000"/>
            </a:solidFill>
            <a:prstDash val="solid"/>
            <a:round/>
            <a:headEnd len="med" w="med" type="none"/>
            <a:tailEnd len="med" w="med" type="triangle"/>
          </a:ln>
        </p:spPr>
      </p:cxnSp>
      <p:sp>
        <p:nvSpPr>
          <p:cNvPr id="1076" name="Google Shape;1076;p128"/>
          <p:cNvSpPr txBox="1"/>
          <p:nvPr/>
        </p:nvSpPr>
        <p:spPr>
          <a:xfrm>
            <a:off x="3902700" y="4128700"/>
            <a:ext cx="1855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“Contribution”function</a:t>
            </a:r>
            <a:endParaRPr b="1" sz="1800">
              <a:solidFill>
                <a:srgbClr val="FF0000"/>
              </a:solidFill>
            </a:endParaRPr>
          </a:p>
        </p:txBody>
      </p:sp>
      <p:cxnSp>
        <p:nvCxnSpPr>
          <p:cNvPr id="1077" name="Google Shape;1077;p128"/>
          <p:cNvCxnSpPr>
            <a:stCxn id="1076" idx="0"/>
          </p:cNvCxnSpPr>
          <p:nvPr/>
        </p:nvCxnSpPr>
        <p:spPr>
          <a:xfrm rot="10800000">
            <a:off x="4772400" y="1760200"/>
            <a:ext cx="57900" cy="2368500"/>
          </a:xfrm>
          <a:prstGeom prst="straightConnector1">
            <a:avLst/>
          </a:prstGeom>
          <a:noFill/>
          <a:ln cap="flat" cmpd="sng" w="28575">
            <a:solidFill>
              <a:srgbClr val="FF0000"/>
            </a:solidFill>
            <a:prstDash val="solid"/>
            <a:round/>
            <a:headEnd len="med" w="med" type="none"/>
            <a:tailEnd len="med" w="med" type="triangle"/>
          </a:ln>
        </p:spPr>
      </p:cxnSp>
      <p:sp>
        <p:nvSpPr>
          <p:cNvPr id="1078" name="Google Shape;1078;p128"/>
          <p:cNvSpPr txBox="1"/>
          <p:nvPr/>
        </p:nvSpPr>
        <p:spPr>
          <a:xfrm>
            <a:off x="6236738" y="395690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Security levels of all other players</a:t>
            </a:r>
            <a:endParaRPr b="1" sz="1800">
              <a:solidFill>
                <a:srgbClr val="FF0000"/>
              </a:solidFill>
            </a:endParaRPr>
          </a:p>
        </p:txBody>
      </p:sp>
      <p:cxnSp>
        <p:nvCxnSpPr>
          <p:cNvPr id="1079" name="Google Shape;1079;p128"/>
          <p:cNvCxnSpPr>
            <a:stCxn id="1078" idx="0"/>
          </p:cNvCxnSpPr>
          <p:nvPr/>
        </p:nvCxnSpPr>
        <p:spPr>
          <a:xfrm rot="10800000">
            <a:off x="5642438" y="1803200"/>
            <a:ext cx="1424400" cy="215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085" name="Google Shape;1085;p129"/>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086" name="Google Shape;1086;p129"/>
          <p:cNvSpPr txBox="1"/>
          <p:nvPr/>
        </p:nvSpPr>
        <p:spPr>
          <a:xfrm>
            <a:off x="534450" y="2522500"/>
            <a:ext cx="80751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rPr>
              <a:t>Total effort, weakest link, best shot, or weakest target?</a:t>
            </a:r>
            <a:endParaRPr b="1" sz="2300">
              <a:solidFill>
                <a:srgbClr val="FF0000"/>
              </a:solidFill>
            </a:endParaRPr>
          </a:p>
        </p:txBody>
      </p:sp>
      <p:pic>
        <p:nvPicPr>
          <p:cNvPr id="1087" name="Google Shape;1087;p129"/>
          <p:cNvPicPr preferRelativeResize="0"/>
          <p:nvPr/>
        </p:nvPicPr>
        <p:blipFill>
          <a:blip r:embed="rId4">
            <a:alphaModFix/>
          </a:blip>
          <a:stretch>
            <a:fillRect/>
          </a:stretch>
        </p:blipFill>
        <p:spPr>
          <a:xfrm>
            <a:off x="1473150" y="3243950"/>
            <a:ext cx="7010400" cy="9144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093" name="Google Shape;1093;p130"/>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pic>
        <p:nvPicPr>
          <p:cNvPr id="1094" name="Google Shape;1094;p130"/>
          <p:cNvPicPr preferRelativeResize="0"/>
          <p:nvPr/>
        </p:nvPicPr>
        <p:blipFill>
          <a:blip r:embed="rId4">
            <a:alphaModFix/>
          </a:blip>
          <a:stretch>
            <a:fillRect/>
          </a:stretch>
        </p:blipFill>
        <p:spPr>
          <a:xfrm>
            <a:off x="1676575" y="3353450"/>
            <a:ext cx="5790850" cy="921925"/>
          </a:xfrm>
          <a:prstGeom prst="rect">
            <a:avLst/>
          </a:prstGeom>
          <a:noFill/>
          <a:ln>
            <a:noFill/>
          </a:ln>
        </p:spPr>
      </p:pic>
      <p:sp>
        <p:nvSpPr>
          <p:cNvPr id="1095" name="Google Shape;1095;p130"/>
          <p:cNvSpPr txBox="1"/>
          <p:nvPr/>
        </p:nvSpPr>
        <p:spPr>
          <a:xfrm>
            <a:off x="534450" y="2522500"/>
            <a:ext cx="80751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rPr>
              <a:t>Total effort, weakest link, best shot, or weakest target?</a:t>
            </a:r>
            <a:endParaRPr b="1" sz="230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101" name="Google Shape;1101;p131"/>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102" name="Google Shape;1102;p131"/>
          <p:cNvSpPr txBox="1"/>
          <p:nvPr/>
        </p:nvSpPr>
        <p:spPr>
          <a:xfrm>
            <a:off x="534450" y="2522500"/>
            <a:ext cx="80751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rPr>
              <a:t>Total effort, weakest link, best shot, or weakest target?</a:t>
            </a:r>
            <a:endParaRPr b="1" sz="2300">
              <a:solidFill>
                <a:srgbClr val="FF0000"/>
              </a:solidFill>
            </a:endParaRPr>
          </a:p>
        </p:txBody>
      </p:sp>
      <p:pic>
        <p:nvPicPr>
          <p:cNvPr id="1103" name="Google Shape;1103;p131"/>
          <p:cNvPicPr preferRelativeResize="0"/>
          <p:nvPr/>
        </p:nvPicPr>
        <p:blipFill>
          <a:blip r:embed="rId4">
            <a:alphaModFix/>
          </a:blip>
          <a:stretch>
            <a:fillRect/>
          </a:stretch>
        </p:blipFill>
        <p:spPr>
          <a:xfrm>
            <a:off x="925550" y="3297650"/>
            <a:ext cx="7010400" cy="914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1109" name="Google Shape;1109;p132"/>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1110" name="Google Shape;1110;p132"/>
          <p:cNvSpPr txBox="1"/>
          <p:nvPr/>
        </p:nvSpPr>
        <p:spPr>
          <a:xfrm>
            <a:off x="534450" y="2522500"/>
            <a:ext cx="80751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rPr>
              <a:t>Total effort, weakest link, best shot, or weakest target?</a:t>
            </a:r>
            <a:endParaRPr b="1" sz="2300">
              <a:solidFill>
                <a:srgbClr val="FF0000"/>
              </a:solidFill>
            </a:endParaRPr>
          </a:p>
        </p:txBody>
      </p:sp>
      <p:pic>
        <p:nvPicPr>
          <p:cNvPr id="1111" name="Google Shape;1111;p132"/>
          <p:cNvPicPr preferRelativeResize="0"/>
          <p:nvPr/>
        </p:nvPicPr>
        <p:blipFill>
          <a:blip r:embed="rId4">
            <a:alphaModFix/>
          </a:blip>
          <a:stretch>
            <a:fillRect/>
          </a:stretch>
        </p:blipFill>
        <p:spPr>
          <a:xfrm>
            <a:off x="705750" y="3240249"/>
            <a:ext cx="7732501" cy="15433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Nash equilibrium analysis: Total Effort</a:t>
            </a:r>
            <a:endParaRPr/>
          </a:p>
        </p:txBody>
      </p:sp>
      <p:pic>
        <p:nvPicPr>
          <p:cNvPr id="1117" name="Google Shape;1117;p133"/>
          <p:cNvPicPr preferRelativeResize="0"/>
          <p:nvPr/>
        </p:nvPicPr>
        <p:blipFill>
          <a:blip r:embed="rId3">
            <a:alphaModFix/>
          </a:blip>
          <a:stretch>
            <a:fillRect/>
          </a:stretch>
        </p:blipFill>
        <p:spPr>
          <a:xfrm>
            <a:off x="1795950" y="1017725"/>
            <a:ext cx="5552110" cy="3820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Nash equilibrium analysis: Weakest Link</a:t>
            </a:r>
            <a:endParaRPr/>
          </a:p>
        </p:txBody>
      </p:sp>
      <p:pic>
        <p:nvPicPr>
          <p:cNvPr id="1123" name="Google Shape;1123;p134"/>
          <p:cNvPicPr preferRelativeResize="0"/>
          <p:nvPr/>
        </p:nvPicPr>
        <p:blipFill>
          <a:blip r:embed="rId3">
            <a:alphaModFix/>
          </a:blip>
          <a:stretch>
            <a:fillRect/>
          </a:stretch>
        </p:blipFill>
        <p:spPr>
          <a:xfrm>
            <a:off x="2523400" y="1170125"/>
            <a:ext cx="4097190"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201" name="Google Shape;201;p36"/>
          <p:cNvPicPr preferRelativeResize="0"/>
          <p:nvPr/>
        </p:nvPicPr>
        <p:blipFill>
          <a:blip r:embed="rId3">
            <a:alphaModFix/>
          </a:blip>
          <a:stretch>
            <a:fillRect/>
          </a:stretch>
        </p:blipFill>
        <p:spPr>
          <a:xfrm>
            <a:off x="856100" y="1256537"/>
            <a:ext cx="3276899" cy="3015701"/>
          </a:xfrm>
          <a:prstGeom prst="rect">
            <a:avLst/>
          </a:prstGeom>
          <a:noFill/>
          <a:ln>
            <a:noFill/>
          </a:ln>
        </p:spPr>
      </p:pic>
      <p:sp>
        <p:nvSpPr>
          <p:cNvPr id="202" name="Google Shape;202;p36"/>
          <p:cNvSpPr txBox="1"/>
          <p:nvPr/>
        </p:nvSpPr>
        <p:spPr>
          <a:xfrm>
            <a:off x="9966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Deterministic</a:t>
            </a:r>
            <a:endParaRPr b="1" sz="2200">
              <a:solidFill>
                <a:schemeClr val="dk2"/>
              </a:solidFill>
            </a:endParaRPr>
          </a:p>
        </p:txBody>
      </p:sp>
      <p:sp>
        <p:nvSpPr>
          <p:cNvPr id="203" name="Google Shape;203;p36"/>
          <p:cNvSpPr txBox="1"/>
          <p:nvPr/>
        </p:nvSpPr>
        <p:spPr>
          <a:xfrm>
            <a:off x="5135725" y="4511050"/>
            <a:ext cx="3406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Non-deterministic</a:t>
            </a:r>
            <a:endParaRPr b="1" sz="2200">
              <a:solidFill>
                <a:schemeClr val="dk2"/>
              </a:solidFill>
            </a:endParaRPr>
          </a:p>
        </p:txBody>
      </p:sp>
      <p:pic>
        <p:nvPicPr>
          <p:cNvPr id="204" name="Google Shape;204;p36"/>
          <p:cNvPicPr preferRelativeResize="0"/>
          <p:nvPr/>
        </p:nvPicPr>
        <p:blipFill>
          <a:blip r:embed="rId4">
            <a:alphaModFix/>
          </a:blip>
          <a:stretch>
            <a:fillRect/>
          </a:stretch>
        </p:blipFill>
        <p:spPr>
          <a:xfrm>
            <a:off x="4785363" y="1426850"/>
            <a:ext cx="4107524" cy="26750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Nash equilibrium analysis: Best Shot</a:t>
            </a:r>
            <a:endParaRPr/>
          </a:p>
        </p:txBody>
      </p:sp>
      <p:pic>
        <p:nvPicPr>
          <p:cNvPr id="1129" name="Google Shape;1129;p135"/>
          <p:cNvPicPr preferRelativeResize="0"/>
          <p:nvPr/>
        </p:nvPicPr>
        <p:blipFill>
          <a:blip r:embed="rId3">
            <a:alphaModFix/>
          </a:blip>
          <a:stretch>
            <a:fillRect/>
          </a:stretch>
        </p:blipFill>
        <p:spPr>
          <a:xfrm>
            <a:off x="1181100" y="1181100"/>
            <a:ext cx="6781800" cy="27813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Nash equilibrium analysis: Weakest Target</a:t>
            </a:r>
            <a:endParaRPr/>
          </a:p>
        </p:txBody>
      </p:sp>
      <p:pic>
        <p:nvPicPr>
          <p:cNvPr id="1135" name="Google Shape;1135;p136"/>
          <p:cNvPicPr preferRelativeResize="0"/>
          <p:nvPr/>
        </p:nvPicPr>
        <p:blipFill>
          <a:blip r:embed="rId3">
            <a:alphaModFix/>
          </a:blip>
          <a:stretch>
            <a:fillRect/>
          </a:stretch>
        </p:blipFill>
        <p:spPr>
          <a:xfrm>
            <a:off x="1181100" y="1857350"/>
            <a:ext cx="6781800" cy="11239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7"/>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Nash equilibrium analysis: Weakest Target (with mitigation)</a:t>
            </a:r>
            <a:endParaRPr/>
          </a:p>
        </p:txBody>
      </p:sp>
      <p:pic>
        <p:nvPicPr>
          <p:cNvPr id="1141" name="Google Shape;1141;p137"/>
          <p:cNvPicPr preferRelativeResize="0"/>
          <p:nvPr/>
        </p:nvPicPr>
        <p:blipFill>
          <a:blip r:embed="rId3">
            <a:alphaModFix/>
          </a:blip>
          <a:stretch>
            <a:fillRect/>
          </a:stretch>
        </p:blipFill>
        <p:spPr>
          <a:xfrm>
            <a:off x="2463113" y="1180850"/>
            <a:ext cx="4474564" cy="38209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38"/>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optima analysis: Total Effort</a:t>
            </a:r>
            <a:endParaRPr/>
          </a:p>
        </p:txBody>
      </p:sp>
      <p:pic>
        <p:nvPicPr>
          <p:cNvPr id="1147" name="Google Shape;1147;p138"/>
          <p:cNvPicPr preferRelativeResize="0"/>
          <p:nvPr/>
        </p:nvPicPr>
        <p:blipFill>
          <a:blip r:embed="rId3">
            <a:alphaModFix/>
          </a:blip>
          <a:stretch>
            <a:fillRect/>
          </a:stretch>
        </p:blipFill>
        <p:spPr>
          <a:xfrm>
            <a:off x="1247675" y="1762125"/>
            <a:ext cx="6781800" cy="1619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9"/>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optima analysis: Weakest Link</a:t>
            </a:r>
            <a:endParaRPr/>
          </a:p>
        </p:txBody>
      </p:sp>
      <p:pic>
        <p:nvPicPr>
          <p:cNvPr id="1153" name="Google Shape;1153;p139"/>
          <p:cNvPicPr preferRelativeResize="0"/>
          <p:nvPr/>
        </p:nvPicPr>
        <p:blipFill>
          <a:blip r:embed="rId3">
            <a:alphaModFix/>
          </a:blip>
          <a:stretch>
            <a:fillRect/>
          </a:stretch>
        </p:blipFill>
        <p:spPr>
          <a:xfrm>
            <a:off x="1181100" y="1331200"/>
            <a:ext cx="6781800" cy="21717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40"/>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optima analysis: Best Shot</a:t>
            </a:r>
            <a:endParaRPr/>
          </a:p>
        </p:txBody>
      </p:sp>
      <p:pic>
        <p:nvPicPr>
          <p:cNvPr id="1159" name="Google Shape;1159;p140"/>
          <p:cNvPicPr preferRelativeResize="0"/>
          <p:nvPr/>
        </p:nvPicPr>
        <p:blipFill rotWithShape="1">
          <a:blip r:embed="rId3">
            <a:alphaModFix/>
          </a:blip>
          <a:srcRect b="0" l="0" r="0" t="7808"/>
          <a:stretch/>
        </p:blipFill>
        <p:spPr>
          <a:xfrm>
            <a:off x="1309500" y="1942625"/>
            <a:ext cx="6781800" cy="13874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41"/>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optima analysis: Weakest Target</a:t>
            </a:r>
            <a:endParaRPr/>
          </a:p>
        </p:txBody>
      </p:sp>
      <p:pic>
        <p:nvPicPr>
          <p:cNvPr id="1165" name="Google Shape;1165;p141"/>
          <p:cNvPicPr preferRelativeResize="0"/>
          <p:nvPr/>
        </p:nvPicPr>
        <p:blipFill>
          <a:blip r:embed="rId3">
            <a:alphaModFix/>
          </a:blip>
          <a:stretch>
            <a:fillRect/>
          </a:stretch>
        </p:blipFill>
        <p:spPr>
          <a:xfrm>
            <a:off x="1181100" y="1674800"/>
            <a:ext cx="67818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42"/>
          <p:cNvSpPr txBox="1"/>
          <p:nvPr>
            <p:ph type="title"/>
          </p:nvPr>
        </p:nvSpPr>
        <p:spPr>
          <a:xfrm>
            <a:off x="311700" y="445025"/>
            <a:ext cx="87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optima analysis: Weakest Target (with mitigation)</a:t>
            </a:r>
            <a:endParaRPr/>
          </a:p>
        </p:txBody>
      </p:sp>
      <p:pic>
        <p:nvPicPr>
          <p:cNvPr id="1171" name="Google Shape;1171;p142"/>
          <p:cNvPicPr preferRelativeResize="0"/>
          <p:nvPr/>
        </p:nvPicPr>
        <p:blipFill>
          <a:blip r:embed="rId3">
            <a:alphaModFix/>
          </a:blip>
          <a:stretch>
            <a:fillRect/>
          </a:stretch>
        </p:blipFill>
        <p:spPr>
          <a:xfrm>
            <a:off x="1181100" y="1674800"/>
            <a:ext cx="6781800" cy="2057400"/>
          </a:xfrm>
          <a:prstGeom prst="rect">
            <a:avLst/>
          </a:prstGeom>
          <a:noFill/>
          <a:ln>
            <a:noFill/>
          </a:ln>
        </p:spPr>
      </p:pic>
      <p:pic>
        <p:nvPicPr>
          <p:cNvPr id="1172" name="Google Shape;1172;p142"/>
          <p:cNvPicPr preferRelativeResize="0"/>
          <p:nvPr/>
        </p:nvPicPr>
        <p:blipFill>
          <a:blip r:embed="rId4">
            <a:alphaModFix/>
          </a:blip>
          <a:stretch>
            <a:fillRect/>
          </a:stretch>
        </p:blipFill>
        <p:spPr>
          <a:xfrm>
            <a:off x="1309500" y="1106300"/>
            <a:ext cx="6781800" cy="3429000"/>
          </a:xfrm>
          <a:prstGeom prst="rect">
            <a:avLst/>
          </a:prstGeom>
          <a:noFill/>
          <a:ln>
            <a:noFill/>
          </a:ln>
        </p:spPr>
      </p:pic>
      <p:sp>
        <p:nvSpPr>
          <p:cNvPr id="1173" name="Google Shape;1173;p142"/>
          <p:cNvSpPr/>
          <p:nvPr/>
        </p:nvSpPr>
        <p:spPr>
          <a:xfrm>
            <a:off x="1583325" y="2039275"/>
            <a:ext cx="6260400" cy="252300"/>
          </a:xfrm>
          <a:prstGeom prst="rect">
            <a:avLst/>
          </a:prstGeom>
          <a:solidFill>
            <a:srgbClr val="FFEF00">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142"/>
          <p:cNvSpPr/>
          <p:nvPr/>
        </p:nvSpPr>
        <p:spPr>
          <a:xfrm>
            <a:off x="1583325" y="2291596"/>
            <a:ext cx="6260400" cy="252300"/>
          </a:xfrm>
          <a:prstGeom prst="rect">
            <a:avLst/>
          </a:prstGeom>
          <a:solidFill>
            <a:srgbClr val="FFEF00">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142"/>
          <p:cNvSpPr/>
          <p:nvPr/>
        </p:nvSpPr>
        <p:spPr>
          <a:xfrm>
            <a:off x="1583325" y="2538600"/>
            <a:ext cx="5046900" cy="252300"/>
          </a:xfrm>
          <a:prstGeom prst="rect">
            <a:avLst/>
          </a:prstGeom>
          <a:solidFill>
            <a:srgbClr val="FFEF00">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value of analyzing security games this way? </a:t>
            </a:r>
            <a:endParaRPr/>
          </a:p>
        </p:txBody>
      </p:sp>
      <p:sp>
        <p:nvSpPr>
          <p:cNvPr id="1181" name="Google Shape;1181;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this actually help anyone? Why or why not?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 don’t think I’ve ever heard or seen this type of game theory ever discussed among real-world security practitioners. Why?</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value of analyzing security games this way? </a:t>
            </a:r>
            <a:endParaRPr/>
          </a:p>
        </p:txBody>
      </p:sp>
      <p:sp>
        <p:nvSpPr>
          <p:cNvPr id="1187" name="Google Shape;1187;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this actually help anyone? Why or why not?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 don’t think I’ve ever heard or seen this type of game theory ever discussed among real-world security practitioners. Why?</a:t>
            </a:r>
            <a:endParaRPr/>
          </a:p>
          <a:p>
            <a:pPr indent="-317500" lvl="1" marL="914400" rtl="0" algn="l">
              <a:spcBef>
                <a:spcPts val="0"/>
              </a:spcBef>
              <a:spcAft>
                <a:spcPts val="0"/>
              </a:spcAft>
              <a:buSzPts val="1400"/>
              <a:buChar char="○"/>
            </a:pPr>
            <a:r>
              <a:rPr lang="en"/>
              <a:t>Are the models too simple? (e.g. linear costs of protection)</a:t>
            </a:r>
            <a:endParaRPr/>
          </a:p>
          <a:p>
            <a:pPr indent="-317500" lvl="1" marL="914400" rtl="0" algn="l">
              <a:spcBef>
                <a:spcPts val="0"/>
              </a:spcBef>
              <a:spcAft>
                <a:spcPts val="0"/>
              </a:spcAft>
              <a:buSzPts val="1400"/>
              <a:buChar char="○"/>
            </a:pPr>
            <a:r>
              <a:rPr lang="en"/>
              <a:t>Do we not know how to estimate </a:t>
            </a:r>
            <a:r>
              <a:rPr lang="en"/>
              <a:t>variables (like “unit cost of insurance”)</a:t>
            </a:r>
            <a:endParaRPr/>
          </a:p>
          <a:p>
            <a:pPr indent="-317500" lvl="1" marL="914400" rtl="0" algn="l">
              <a:spcBef>
                <a:spcPts val="0"/>
              </a:spcBef>
              <a:spcAft>
                <a:spcPts val="0"/>
              </a:spcAft>
              <a:buSzPts val="1400"/>
              <a:buChar char="○"/>
            </a:pPr>
            <a:r>
              <a:rPr lang="en"/>
              <a:t>Other strong assumptions?</a:t>
            </a:r>
            <a:endParaRPr/>
          </a:p>
          <a:p>
            <a:pPr indent="-317500" lvl="1" marL="914400" rtl="0" algn="l">
              <a:spcBef>
                <a:spcPts val="0"/>
              </a:spcBef>
              <a:spcAft>
                <a:spcPts val="0"/>
              </a:spcAft>
              <a:buSzPts val="1400"/>
              <a:buChar char="○"/>
            </a:pPr>
            <a:r>
              <a:rPr lang="en"/>
              <a:t>Is game theory beyond the abilities of most security practitioners? </a:t>
            </a:r>
            <a:endParaRPr/>
          </a:p>
          <a:p>
            <a:pPr indent="-317500" lvl="1" marL="914400" rtl="0" algn="l">
              <a:spcBef>
                <a:spcPts val="0"/>
              </a:spcBef>
              <a:spcAft>
                <a:spcPts val="0"/>
              </a:spcAft>
              <a:buSzPts val="1400"/>
              <a:buChar char="○"/>
            </a:pPr>
            <a:r>
              <a:rPr lang="en"/>
              <a:t>Remember Gordon-Loeb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210" name="Google Shape;210;p37"/>
          <p:cNvPicPr preferRelativeResize="0"/>
          <p:nvPr/>
        </p:nvPicPr>
        <p:blipFill>
          <a:blip r:embed="rId3">
            <a:alphaModFix/>
          </a:blip>
          <a:stretch>
            <a:fillRect/>
          </a:stretch>
        </p:blipFill>
        <p:spPr>
          <a:xfrm>
            <a:off x="829175" y="1152475"/>
            <a:ext cx="3406974" cy="3259350"/>
          </a:xfrm>
          <a:prstGeom prst="rect">
            <a:avLst/>
          </a:prstGeom>
          <a:noFill/>
          <a:ln>
            <a:noFill/>
          </a:ln>
        </p:spPr>
      </p:pic>
      <p:sp>
        <p:nvSpPr>
          <p:cNvPr id="211" name="Google Shape;211;p37"/>
          <p:cNvSpPr txBox="1"/>
          <p:nvPr/>
        </p:nvSpPr>
        <p:spPr>
          <a:xfrm>
            <a:off x="410450" y="4411825"/>
            <a:ext cx="37347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Finite strategies</a:t>
            </a:r>
            <a:endParaRPr b="1" sz="2200">
              <a:solidFill>
                <a:schemeClr val="dk2"/>
              </a:solidFill>
            </a:endParaRPr>
          </a:p>
        </p:txBody>
      </p:sp>
      <p:sp>
        <p:nvSpPr>
          <p:cNvPr id="212" name="Google Shape;212;p37"/>
          <p:cNvSpPr txBox="1"/>
          <p:nvPr/>
        </p:nvSpPr>
        <p:spPr>
          <a:xfrm>
            <a:off x="5187013" y="4411825"/>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Infinite strategies*</a:t>
            </a:r>
            <a:endParaRPr b="1" sz="800">
              <a:solidFill>
                <a:schemeClr val="dk2"/>
              </a:solidFill>
            </a:endParaRPr>
          </a:p>
        </p:txBody>
      </p:sp>
      <p:pic>
        <p:nvPicPr>
          <p:cNvPr id="213" name="Google Shape;213;p37"/>
          <p:cNvPicPr preferRelativeResize="0"/>
          <p:nvPr/>
        </p:nvPicPr>
        <p:blipFill>
          <a:blip r:embed="rId4">
            <a:alphaModFix/>
          </a:blip>
          <a:stretch>
            <a:fillRect/>
          </a:stretch>
        </p:blipFill>
        <p:spPr>
          <a:xfrm>
            <a:off x="4572000" y="1461813"/>
            <a:ext cx="4225824" cy="2605149"/>
          </a:xfrm>
          <a:prstGeom prst="rect">
            <a:avLst/>
          </a:prstGeom>
          <a:noFill/>
          <a:ln>
            <a:noFill/>
          </a:ln>
        </p:spPr>
      </p:pic>
      <p:sp>
        <p:nvSpPr>
          <p:cNvPr id="214" name="Google Shape;214;p37"/>
          <p:cNvSpPr txBox="1"/>
          <p:nvPr/>
        </p:nvSpPr>
        <p:spPr>
          <a:xfrm>
            <a:off x="7372650" y="4906225"/>
            <a:ext cx="9276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*if $ ∈ ℝ</a:t>
            </a:r>
            <a:endParaRPr sz="1000">
              <a:solidFill>
                <a:schemeClr val="dk2"/>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145"/>
          <p:cNvPicPr preferRelativeResize="0"/>
          <p:nvPr/>
        </p:nvPicPr>
        <p:blipFill>
          <a:blip r:embed="rId3">
            <a:alphaModFix/>
          </a:blip>
          <a:stretch>
            <a:fillRect/>
          </a:stretch>
        </p:blipFill>
        <p:spPr>
          <a:xfrm>
            <a:off x="0" y="0"/>
            <a:ext cx="9143999" cy="4718750"/>
          </a:xfrm>
          <a:prstGeom prst="rect">
            <a:avLst/>
          </a:prstGeom>
          <a:noFill/>
          <a:ln>
            <a:noFill/>
          </a:ln>
        </p:spPr>
      </p:pic>
      <p:sp>
        <p:nvSpPr>
          <p:cNvPr id="1193" name="Google Shape;1193;p145"/>
          <p:cNvSpPr/>
          <p:nvPr/>
        </p:nvSpPr>
        <p:spPr>
          <a:xfrm>
            <a:off x="150" y="0"/>
            <a:ext cx="9144000" cy="4718700"/>
          </a:xfrm>
          <a:prstGeom prst="rect">
            <a:avLst/>
          </a:prstGeom>
          <a:solidFill>
            <a:srgbClr val="425863">
              <a:alpha val="8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4" name="Google Shape;1194;p145"/>
          <p:cNvSpPr txBox="1"/>
          <p:nvPr/>
        </p:nvSpPr>
        <p:spPr>
          <a:xfrm>
            <a:off x="1184825" y="1013125"/>
            <a:ext cx="5190900" cy="182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FFFFFF"/>
                </a:solidFill>
                <a:latin typeface="Montserrat"/>
                <a:ea typeface="Montserrat"/>
                <a:cs typeface="Montserrat"/>
                <a:sym typeface="Montserrat"/>
              </a:rPr>
              <a:t>Cybersecurity and Game Theory</a:t>
            </a:r>
            <a:endParaRPr b="1" sz="3400">
              <a:solidFill>
                <a:srgbClr val="FFFFFF"/>
              </a:solidFill>
              <a:latin typeface="Montserrat"/>
              <a:ea typeface="Montserrat"/>
              <a:cs typeface="Montserrat"/>
              <a:sym typeface="Montserrat"/>
            </a:endParaRPr>
          </a:p>
        </p:txBody>
      </p:sp>
      <p:sp>
        <p:nvSpPr>
          <p:cNvPr id="1195" name="Google Shape;1195;p145"/>
          <p:cNvSpPr txBox="1"/>
          <p:nvPr/>
        </p:nvSpPr>
        <p:spPr>
          <a:xfrm>
            <a:off x="1253400" y="3664325"/>
            <a:ext cx="7597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Montserrat SemiBold"/>
                <a:ea typeface="Montserrat SemiBold"/>
                <a:cs typeface="Montserrat SemiBold"/>
                <a:sym typeface="Montserrat SemiBold"/>
              </a:rPr>
              <a:t>March 26, 2024</a:t>
            </a:r>
            <a:endParaRPr sz="2000">
              <a:solidFill>
                <a:srgbClr val="FFFFFF"/>
              </a:solidFill>
              <a:latin typeface="Montserrat"/>
              <a:ea typeface="Montserrat"/>
              <a:cs typeface="Montserrat"/>
              <a:sym typeface="Montserrat"/>
            </a:endParaRPr>
          </a:p>
        </p:txBody>
      </p:sp>
      <p:sp>
        <p:nvSpPr>
          <p:cNvPr id="1196" name="Google Shape;1196;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7" name="Google Shape;1197;p145"/>
          <p:cNvSpPr txBox="1"/>
          <p:nvPr/>
        </p:nvSpPr>
        <p:spPr>
          <a:xfrm>
            <a:off x="1253400" y="2099580"/>
            <a:ext cx="66372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ontserrat SemiBold"/>
                <a:ea typeface="Montserrat SemiBold"/>
                <a:cs typeface="Montserrat SemiBold"/>
                <a:sym typeface="Montserrat SemiBold"/>
              </a:rPr>
              <a:t>COMS6998 sec:12 </a:t>
            </a:r>
            <a:r>
              <a:rPr lang="en" sz="1300">
                <a:solidFill>
                  <a:schemeClr val="lt1"/>
                </a:solidFill>
                <a:latin typeface="Montserrat"/>
                <a:ea typeface="Montserrat"/>
                <a:cs typeface="Montserrat"/>
                <a:sym typeface="Montserrat"/>
              </a:rPr>
              <a:t>| </a:t>
            </a:r>
            <a:r>
              <a:rPr lang="en" sz="1300">
                <a:solidFill>
                  <a:srgbClr val="FFFFFF"/>
                </a:solidFill>
                <a:latin typeface="Montserrat"/>
                <a:ea typeface="Montserrat"/>
                <a:cs typeface="Montserrat"/>
                <a:sym typeface="Montserrat"/>
              </a:rPr>
              <a:t>The Economics of Cybersecurity</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p:txBody>
      </p:sp>
      <p:sp>
        <p:nvSpPr>
          <p:cNvPr id="1198" name="Google Shape;1198;p145"/>
          <p:cNvSpPr/>
          <p:nvPr/>
        </p:nvSpPr>
        <p:spPr>
          <a:xfrm>
            <a:off x="661950" y="4848325"/>
            <a:ext cx="4294800" cy="208500"/>
          </a:xfrm>
          <a:prstGeom prst="rect">
            <a:avLst/>
          </a:prstGeom>
          <a:solidFill>
            <a:srgbClr val="06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games expressed mathematically?</a:t>
            </a:r>
            <a:endParaRPr/>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of a “Normal-form” game:</a:t>
            </a:r>
            <a:endParaRPr/>
          </a:p>
          <a:p>
            <a:pPr indent="-342900" lvl="0" marL="457200" rtl="0" algn="l">
              <a:spcBef>
                <a:spcPts val="1200"/>
              </a:spcBef>
              <a:spcAft>
                <a:spcPts val="0"/>
              </a:spcAft>
              <a:buSzPts val="1800"/>
              <a:buChar char="●"/>
            </a:pPr>
            <a:r>
              <a:rPr lang="en"/>
              <a:t>A set of players </a:t>
            </a:r>
            <a:r>
              <a:rPr b="1" lang="en"/>
              <a:t>P</a:t>
            </a:r>
            <a:r>
              <a:rPr lang="en"/>
              <a:t> = {1, 2, … , n}</a:t>
            </a:r>
            <a:endParaRPr/>
          </a:p>
          <a:p>
            <a:pPr indent="-342900" lvl="0" marL="457200" rtl="0" algn="l">
              <a:spcBef>
                <a:spcPts val="0"/>
              </a:spcBef>
              <a:spcAft>
                <a:spcPts val="0"/>
              </a:spcAft>
              <a:buSzPts val="1800"/>
              <a:buChar char="●"/>
            </a:pPr>
            <a:r>
              <a:rPr lang="en"/>
              <a:t>Each player </a:t>
            </a:r>
            <a:r>
              <a:rPr lang="en"/>
              <a:t>p</a:t>
            </a:r>
            <a:r>
              <a:rPr baseline="-25000" lang="en"/>
              <a:t>i</a:t>
            </a:r>
            <a:r>
              <a:rPr lang="en"/>
              <a:t> has a set of available actions a</a:t>
            </a:r>
            <a:r>
              <a:rPr baseline="-25000" lang="en"/>
              <a:t>i</a:t>
            </a:r>
            <a:r>
              <a:rPr lang="en"/>
              <a:t> = {1,2, … , k}</a:t>
            </a:r>
            <a:endParaRPr/>
          </a:p>
          <a:p>
            <a:pPr indent="-317500" lvl="1" marL="914400" rtl="0" algn="l">
              <a:spcBef>
                <a:spcPts val="0"/>
              </a:spcBef>
              <a:spcAft>
                <a:spcPts val="0"/>
              </a:spcAft>
              <a:buSzPts val="1400"/>
              <a:buChar char="○"/>
            </a:pPr>
            <a:r>
              <a:rPr lang="en"/>
              <a:t>We can represent the actions of all n players as </a:t>
            </a:r>
            <a:r>
              <a:rPr b="1" lang="en"/>
              <a:t>A</a:t>
            </a:r>
            <a:r>
              <a:rPr lang="en"/>
              <a:t> = (a</a:t>
            </a:r>
            <a:r>
              <a:rPr baseline="-25000" lang="en"/>
              <a:t>1</a:t>
            </a:r>
            <a:r>
              <a:rPr lang="en"/>
              <a:t>, a</a:t>
            </a:r>
            <a:r>
              <a:rPr baseline="-25000" lang="en"/>
              <a:t>2</a:t>
            </a:r>
            <a:r>
              <a:rPr lang="en"/>
              <a:t>, … a</a:t>
            </a:r>
            <a:r>
              <a:rPr baseline="-25000" lang="en"/>
              <a:t>n</a:t>
            </a:r>
            <a:r>
              <a:rPr lang="en"/>
              <a:t>)</a:t>
            </a:r>
            <a:endParaRPr/>
          </a:p>
          <a:p>
            <a:pPr indent="-342900" lvl="0" marL="457200" rtl="0" algn="l">
              <a:spcBef>
                <a:spcPts val="0"/>
              </a:spcBef>
              <a:spcAft>
                <a:spcPts val="0"/>
              </a:spcAft>
              <a:buSzPts val="1800"/>
              <a:buChar char="●"/>
            </a:pPr>
            <a:r>
              <a:rPr lang="en"/>
              <a:t>For group of actions, each player has a utility or </a:t>
            </a:r>
            <a:r>
              <a:rPr lang="en"/>
              <a:t>payoff</a:t>
            </a:r>
            <a:r>
              <a:rPr lang="en"/>
              <a:t> function u</a:t>
            </a:r>
            <a:r>
              <a:rPr baseline="-25000" lang="en"/>
              <a:t>i</a:t>
            </a:r>
            <a:r>
              <a:rPr lang="en"/>
              <a:t>(</a:t>
            </a:r>
            <a:r>
              <a:rPr b="1" lang="en"/>
              <a:t>A</a:t>
            </a:r>
            <a:r>
              <a:rPr lang="en"/>
              <a:t>) → ℝ</a:t>
            </a:r>
            <a:endParaRPr/>
          </a:p>
          <a:p>
            <a:pPr indent="-317500" lvl="1" marL="914400" rtl="0" algn="l">
              <a:spcBef>
                <a:spcPts val="0"/>
              </a:spcBef>
              <a:spcAft>
                <a:spcPts val="0"/>
              </a:spcAft>
              <a:buSzPts val="1400"/>
              <a:buChar char="○"/>
            </a:pPr>
            <a:r>
              <a:rPr lang="en"/>
              <a:t>We can </a:t>
            </a:r>
            <a:r>
              <a:rPr lang="en"/>
              <a:t>represent</a:t>
            </a:r>
            <a:r>
              <a:rPr lang="en"/>
              <a:t> the payoff functions of all n players an </a:t>
            </a:r>
            <a:r>
              <a:rPr b="1" lang="en"/>
              <a:t>U</a:t>
            </a:r>
            <a:r>
              <a:rPr lang="en"/>
              <a:t> = (u</a:t>
            </a:r>
            <a:r>
              <a:rPr baseline="-25000" lang="en"/>
              <a:t>1</a:t>
            </a:r>
            <a:r>
              <a:rPr lang="en"/>
              <a:t>, u</a:t>
            </a:r>
            <a:r>
              <a:rPr baseline="-25000" lang="en"/>
              <a:t>2</a:t>
            </a:r>
            <a:r>
              <a:rPr lang="en"/>
              <a:t>, … u</a:t>
            </a:r>
            <a:r>
              <a:rPr baseline="-25000" lang="en"/>
              <a:t>n</a:t>
            </a:r>
            <a:r>
              <a:rPr lang="en"/>
              <a:t>) </a:t>
            </a:r>
            <a:endParaRPr/>
          </a:p>
          <a:p>
            <a:pPr indent="-342900" lvl="0" marL="457200" rtl="0" algn="l">
              <a:spcBef>
                <a:spcPts val="0"/>
              </a:spcBef>
              <a:spcAft>
                <a:spcPts val="0"/>
              </a:spcAft>
              <a:buSzPts val="1800"/>
              <a:buChar char="●"/>
            </a:pPr>
            <a:r>
              <a:rPr lang="en"/>
              <a:t>A normal-form game is defined as the tuple (</a:t>
            </a:r>
            <a:r>
              <a:rPr b="1" lang="en"/>
              <a:t>P</a:t>
            </a:r>
            <a:r>
              <a:rPr lang="en"/>
              <a:t>, </a:t>
            </a:r>
            <a:r>
              <a:rPr b="1" lang="en"/>
              <a:t>A</a:t>
            </a:r>
            <a:r>
              <a:rPr lang="en"/>
              <a:t>, </a:t>
            </a:r>
            <a:r>
              <a:rPr b="1" lang="en"/>
              <a:t>U</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assumptions</a:t>
            </a:r>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Games are </a:t>
            </a:r>
            <a:r>
              <a:rPr i="1" lang="en"/>
              <a:t>inherited</a:t>
            </a:r>
            <a:r>
              <a:rPr lang="en"/>
              <a:t> (players do not choose the rules)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Players are </a:t>
            </a:r>
            <a:r>
              <a:rPr lang="en"/>
              <a:t>generally</a:t>
            </a:r>
            <a:r>
              <a:rPr lang="en"/>
              <a:t> assumed to be “perfect players” (i.e. perfectly rational)</a:t>
            </a:r>
            <a:endParaRPr/>
          </a:p>
          <a:p>
            <a:pPr indent="-317500" lvl="1" marL="914400" rtl="0" algn="l">
              <a:spcBef>
                <a:spcPts val="0"/>
              </a:spcBef>
              <a:spcAft>
                <a:spcPts val="0"/>
              </a:spcAft>
              <a:buSzPts val="1400"/>
              <a:buChar char="○"/>
            </a:pPr>
            <a:r>
              <a:rPr lang="en"/>
              <a:t>“Perfectly rational” = “Always pick the strategy that maximizes utility” </a:t>
            </a:r>
            <a:endParaRPr/>
          </a:p>
          <a:p>
            <a:pPr indent="-317500" lvl="1" marL="914400" rtl="0" algn="l">
              <a:spcBef>
                <a:spcPts val="0"/>
              </a:spcBef>
              <a:spcAft>
                <a:spcPts val="0"/>
              </a:spcAft>
              <a:buSzPts val="1400"/>
              <a:buChar char="○"/>
            </a:pPr>
            <a:r>
              <a:rPr lang="en"/>
              <a:t>In combinatorics games, we often assume that players have infinite compute powers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Rock Paper Scissors</a:t>
            </a:r>
            <a:endParaRPr/>
          </a:p>
        </p:txBody>
      </p:sp>
      <p:sp>
        <p:nvSpPr>
          <p:cNvPr id="232" name="Google Shape;232;p40"/>
          <p:cNvSpPr txBox="1"/>
          <p:nvPr>
            <p:ph idx="1" type="body"/>
          </p:nvPr>
        </p:nvSpPr>
        <p:spPr>
          <a:xfrm>
            <a:off x="311700" y="1152475"/>
            <a:ext cx="8520600" cy="206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player1</a:t>
            </a:r>
            <a:r>
              <a:rPr lang="en"/>
              <a:t>, </a:t>
            </a:r>
            <a:r>
              <a:rPr lang="en">
                <a:solidFill>
                  <a:srgbClr val="0000FF"/>
                </a:solidFill>
              </a:rPr>
              <a:t>player2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{rock, paper, scissors},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457200" rtl="0" algn="l">
              <a:spcBef>
                <a:spcPts val="1200"/>
              </a:spcBef>
              <a:spcAft>
                <a:spcPts val="1200"/>
              </a:spcAft>
              <a:buNone/>
            </a:pPr>
            <a:r>
              <a:t/>
            </a:r>
            <a:endParaRPr/>
          </a:p>
        </p:txBody>
      </p:sp>
      <p:graphicFrame>
        <p:nvGraphicFramePr>
          <p:cNvPr id="233" name="Google Shape;233;p40"/>
          <p:cNvGraphicFramePr/>
          <p:nvPr/>
        </p:nvGraphicFramePr>
        <p:xfrm>
          <a:off x="311700" y="2520550"/>
          <a:ext cx="3000000" cy="3000000"/>
        </p:xfrm>
        <a:graphic>
          <a:graphicData uri="http://schemas.openxmlformats.org/drawingml/2006/table">
            <a:tbl>
              <a:tblPr>
                <a:noFill/>
                <a:tableStyleId>{AC23FC31-3CBB-439C-8666-D03C7A625BAA}</a:tableStyleId>
              </a:tblPr>
              <a:tblGrid>
                <a:gridCol w="1069875"/>
                <a:gridCol w="1069875"/>
                <a:gridCol w="1069875"/>
                <a:gridCol w="1069875"/>
                <a:gridCol w="1069875"/>
              </a:tblGrid>
              <a:tr h="381000">
                <a:tc>
                  <a:txBody>
                    <a:bodyPr/>
                    <a:lstStyle/>
                    <a:p>
                      <a:pPr indent="0" lvl="0" marL="0" rtl="0" algn="ctr">
                        <a:spcBef>
                          <a:spcPts val="0"/>
                        </a:spcBef>
                        <a:spcAft>
                          <a:spcPts val="0"/>
                        </a:spcAft>
                        <a:buNone/>
                      </a:pPr>
                      <a:r>
                        <a:t/>
                      </a:r>
                      <a:endParaRPr sz="1100"/>
                    </a:p>
                  </a:txBody>
                  <a:tcPr marT="91425" marB="91425" marR="91425" marL="91425">
                    <a:solidFill>
                      <a:srgbClr val="D9D9D9"/>
                    </a:solidFill>
                  </a:tcPr>
                </a:tc>
                <a:tc gridSpan="4">
                  <a:txBody>
                    <a:bodyPr/>
                    <a:lstStyle/>
                    <a:p>
                      <a:pPr indent="0" lvl="0" marL="0" rtl="0" algn="ctr">
                        <a:spcBef>
                          <a:spcPts val="0"/>
                        </a:spcBef>
                        <a:spcAft>
                          <a:spcPts val="0"/>
                        </a:spcAft>
                        <a:buNone/>
                      </a:pPr>
                      <a:r>
                        <a:rPr lang="en" sz="1100">
                          <a:solidFill>
                            <a:srgbClr val="0000FF"/>
                          </a:solidFill>
                        </a:rPr>
                        <a:t>Player2</a:t>
                      </a:r>
                      <a:endParaRPr sz="1100">
                        <a:solidFill>
                          <a:srgbClr val="0000FF"/>
                        </a:solidFill>
                      </a:endParaRPr>
                    </a:p>
                  </a:txBody>
                  <a:tcPr marT="91425" marB="91425" marR="91425" marL="91425">
                    <a:solidFill>
                      <a:srgbClr val="D9D9D9"/>
                    </a:solidFill>
                  </a:tcPr>
                </a:tc>
                <a:tc hMerge="1"/>
                <a:tc hMerge="1"/>
                <a:tc hMerge="1"/>
              </a:tr>
              <a:tr h="381000">
                <a:tc rowSpan="4">
                  <a:txBody>
                    <a:bodyPr/>
                    <a:lstStyle/>
                    <a:p>
                      <a:pPr indent="0" lvl="0" marL="0" rtl="0" algn="ctr">
                        <a:spcBef>
                          <a:spcPts val="0"/>
                        </a:spcBef>
                        <a:spcAft>
                          <a:spcPts val="0"/>
                        </a:spcAft>
                        <a:buNone/>
                      </a:pPr>
                      <a:r>
                        <a:rPr lang="en" sz="1100">
                          <a:solidFill>
                            <a:srgbClr val="FF0000"/>
                          </a:solidFill>
                        </a:rPr>
                        <a:t>Player1</a:t>
                      </a:r>
                      <a:endParaRPr sz="1100">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Rock</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Paper</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Scissors</a:t>
                      </a:r>
                      <a:endParaRPr sz="1100"/>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sz="1100"/>
                        <a:t>Rock</a:t>
                      </a:r>
                      <a:endParaRPr sz="1100"/>
                    </a:p>
                  </a:txBody>
                  <a:tcPr marT="91425" marB="91425" marR="91425" marL="91425">
                    <a:solidFill>
                      <a:srgbClr val="F3F3F3"/>
                    </a:solidFill>
                  </a:tcPr>
                </a:tc>
                <a:tc>
                  <a:txBody>
                    <a:bodyPr/>
                    <a:lstStyle/>
                    <a:p>
                      <a:pPr indent="0" lvl="0" marL="0" rtl="0" algn="ctr">
                        <a:spcBef>
                          <a:spcPts val="0"/>
                        </a:spcBef>
                        <a:spcAft>
                          <a:spcPts val="0"/>
                        </a:spcAft>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solidFill>
                          <a:srgbClr val="0000FF"/>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r>
              <a:tr h="381000">
                <a:tc vMerge="1"/>
                <a:tc>
                  <a:txBody>
                    <a:bodyPr/>
                    <a:lstStyle/>
                    <a:p>
                      <a:pPr indent="0" lvl="0" marL="0" rtl="0" algn="ctr">
                        <a:spcBef>
                          <a:spcPts val="0"/>
                        </a:spcBef>
                        <a:spcAft>
                          <a:spcPts val="0"/>
                        </a:spcAft>
                        <a:buNone/>
                      </a:pPr>
                      <a:r>
                        <a:rPr lang="en" sz="1100"/>
                        <a:t>Paper</a:t>
                      </a:r>
                      <a:endParaRPr sz="1100"/>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r>
              <a:tr h="381000">
                <a:tc vMerge="1"/>
                <a:tc>
                  <a:txBody>
                    <a:bodyPr/>
                    <a:lstStyle/>
                    <a:p>
                      <a:pPr indent="0" lvl="0" marL="0" rtl="0" algn="ctr">
                        <a:spcBef>
                          <a:spcPts val="0"/>
                        </a:spcBef>
                        <a:spcAft>
                          <a:spcPts val="0"/>
                        </a:spcAft>
                        <a:buNone/>
                      </a:pPr>
                      <a:r>
                        <a:rPr lang="en" sz="1100"/>
                        <a:t>Scissors</a:t>
                      </a:r>
                      <a:endParaRPr sz="1100"/>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p>
                  </a:txBody>
                  <a:tcPr marT="91425" marB="91425" marR="91425" marL="91425"/>
                </a:tc>
              </a:tr>
            </a:tbl>
          </a:graphicData>
        </a:graphic>
      </p:graphicFrame>
      <p:pic>
        <p:nvPicPr>
          <p:cNvPr id="234" name="Google Shape;234;p40"/>
          <p:cNvPicPr preferRelativeResize="0"/>
          <p:nvPr/>
        </p:nvPicPr>
        <p:blipFill>
          <a:blip r:embed="rId3">
            <a:alphaModFix/>
          </a:blip>
          <a:stretch>
            <a:fillRect/>
          </a:stretch>
        </p:blipFill>
        <p:spPr>
          <a:xfrm>
            <a:off x="5964492" y="2286825"/>
            <a:ext cx="2665602" cy="2550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40" name="Google Shape;240;p41"/>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41" name="Google Shape;241;p41"/>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47" name="Google Shape;247;p42"/>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48" name="Google Shape;248;p42"/>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49" name="Google Shape;249;p42"/>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a:t>
                      </a:r>
                      <a:r>
                        <a:rPr lang="en"/>
                        <a:t>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0" name="Google Shape;250;p42"/>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
        <p:nvSpPr>
          <p:cNvPr id="251" name="Google Shape;251;p42"/>
          <p:cNvSpPr/>
          <p:nvPr/>
        </p:nvSpPr>
        <p:spPr>
          <a:xfrm>
            <a:off x="5682600" y="2094350"/>
            <a:ext cx="3244800" cy="26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57" name="Google Shape;257;p43"/>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58" name="Google Shape;258;p43"/>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59" name="Google Shape;259;p43"/>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60" name="Google Shape;260;p43"/>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
        <p:nvSpPr>
          <p:cNvPr id="261" name="Google Shape;261;p43"/>
          <p:cNvSpPr/>
          <p:nvPr/>
        </p:nvSpPr>
        <p:spPr>
          <a:xfrm>
            <a:off x="5682600" y="2571750"/>
            <a:ext cx="3244800" cy="21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67" name="Google Shape;267;p44"/>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68" name="Google Shape;268;p44"/>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69" name="Google Shape;269;p44"/>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0" name="Google Shape;270;p44"/>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
        <p:nvSpPr>
          <p:cNvPr id="271" name="Google Shape;271;p44"/>
          <p:cNvSpPr/>
          <p:nvPr/>
        </p:nvSpPr>
        <p:spPr>
          <a:xfrm>
            <a:off x="5682600" y="3115900"/>
            <a:ext cx="3244800" cy="158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“Game”?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77" name="Google Shape;277;p45"/>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78" name="Google Shape;278;p45"/>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79" name="Google Shape;279;p45"/>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80" name="Google Shape;280;p45"/>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
        <p:nvSpPr>
          <p:cNvPr id="281" name="Google Shape;281;p45"/>
          <p:cNvSpPr/>
          <p:nvPr/>
        </p:nvSpPr>
        <p:spPr>
          <a:xfrm>
            <a:off x="5682600" y="3725450"/>
            <a:ext cx="3244800" cy="97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87" name="Google Shape;287;p46"/>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88" name="Google Shape;288;p46"/>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89" name="Google Shape;289;p46"/>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0" name="Google Shape;290;p46"/>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
        <p:nvSpPr>
          <p:cNvPr id="291" name="Google Shape;291;p46"/>
          <p:cNvSpPr/>
          <p:nvPr/>
        </p:nvSpPr>
        <p:spPr>
          <a:xfrm>
            <a:off x="5682600" y="4125050"/>
            <a:ext cx="3244800" cy="57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297" name="Google Shape;297;p47"/>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298" name="Google Shape;298;p47"/>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299" name="Google Shape;299;p47"/>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lang="en"/>
                        <a:t>One shot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Simultaneous</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lang="en"/>
                        <a:t>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lang="en"/>
                        <a:t>2 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0" name="Google Shape;300;p47"/>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06" name="Google Shape;306;p48"/>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07" name="Google Shape;307;p48"/>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graphicFrame>
        <p:nvGraphicFramePr>
          <p:cNvPr id="308" name="Google Shape;308;p48"/>
          <p:cNvGraphicFramePr/>
          <p:nvPr/>
        </p:nvGraphicFramePr>
        <p:xfrm>
          <a:off x="5587400" y="1713950"/>
          <a:ext cx="3000000" cy="3000000"/>
        </p:xfrm>
        <a:graphic>
          <a:graphicData uri="http://schemas.openxmlformats.org/drawingml/2006/table">
            <a:tbl>
              <a:tblPr>
                <a:noFill/>
                <a:tableStyleId>{AC23FC31-3CBB-439C-8666-D03C7A625BAA}</a:tableStyleId>
              </a:tblPr>
              <a:tblGrid>
                <a:gridCol w="1484525"/>
                <a:gridCol w="409900"/>
                <a:gridCol w="1662200"/>
              </a:tblGrid>
              <a:tr h="348225">
                <a:tc>
                  <a:txBody>
                    <a:bodyPr/>
                    <a:lstStyle/>
                    <a:p>
                      <a:pPr indent="0" lvl="0" marL="0" rtl="0" algn="ctr">
                        <a:spcBef>
                          <a:spcPts val="0"/>
                        </a:spcBef>
                        <a:spcAft>
                          <a:spcPts val="0"/>
                        </a:spcAft>
                        <a:buNone/>
                      </a:pPr>
                      <a:r>
                        <a:rPr b="1" lang="en"/>
                        <a:t>One shot</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Iterated?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b="1" lang="en"/>
                        <a:t>Simultaneous</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Sequential?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b="1" lang="en"/>
                        <a:t>Deterministic</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Non-</a:t>
                      </a:r>
                      <a:br>
                        <a:rPr lang="en"/>
                      </a:br>
                      <a:r>
                        <a:rPr lang="en"/>
                        <a:t>Deterministic?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850">
                <a:tc>
                  <a:txBody>
                    <a:bodyPr/>
                    <a:lstStyle/>
                    <a:p>
                      <a:pPr indent="0" lvl="0" marL="0" rtl="0" algn="ctr">
                        <a:spcBef>
                          <a:spcPts val="0"/>
                        </a:spcBef>
                        <a:spcAft>
                          <a:spcPts val="0"/>
                        </a:spcAft>
                        <a:buNone/>
                      </a:pPr>
                      <a:r>
                        <a:rPr b="1" lang="en"/>
                        <a:t>Perfect information</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Imperfect information?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b="1" lang="en"/>
                        <a:t>Finite</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Infinite?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8225">
                <a:tc>
                  <a:txBody>
                    <a:bodyPr/>
                    <a:lstStyle/>
                    <a:p>
                      <a:pPr indent="0" lvl="0" marL="0" rtl="0" algn="ctr">
                        <a:spcBef>
                          <a:spcPts val="0"/>
                        </a:spcBef>
                        <a:spcAft>
                          <a:spcPts val="0"/>
                        </a:spcAft>
                        <a:buNone/>
                      </a:pPr>
                      <a:r>
                        <a:rPr b="1" lang="en"/>
                        <a:t>2 player</a:t>
                      </a:r>
                      <a:endParaRPr b="1"/>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or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Multiplayer?</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9" name="Google Shape;309;p48"/>
          <p:cNvSpPr txBox="1"/>
          <p:nvPr/>
        </p:nvSpPr>
        <p:spPr>
          <a:xfrm>
            <a:off x="5743313" y="1142788"/>
            <a:ext cx="324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type of game is this?</a:t>
            </a:r>
            <a:endParaRPr b="1" sz="1800" u="sng">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15" name="Google Shape;315;p49"/>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16" name="Google Shape;316;p49"/>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17" name="Google Shape;317;p49"/>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23" name="Google Shape;323;p50"/>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24" name="Google Shape;324;p50"/>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25" name="Google Shape;325;p50"/>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i="1"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p:txBody>
      </p:sp>
      <p:sp>
        <p:nvSpPr>
          <p:cNvPr id="326" name="Google Shape;326;p50"/>
          <p:cNvSpPr/>
          <p:nvPr/>
        </p:nvSpPr>
        <p:spPr>
          <a:xfrm>
            <a:off x="30540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32" name="Google Shape;332;p51"/>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33" name="Google Shape;333;p51"/>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34" name="Google Shape;334;p51"/>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i="1" sz="1800">
              <a:solidFill>
                <a:schemeClr val="dk2"/>
              </a:solidFill>
            </a:endParaRPr>
          </a:p>
        </p:txBody>
      </p:sp>
      <p:sp>
        <p:nvSpPr>
          <p:cNvPr id="335" name="Google Shape;335;p51"/>
          <p:cNvSpPr/>
          <p:nvPr/>
        </p:nvSpPr>
        <p:spPr>
          <a:xfrm>
            <a:off x="30540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51"/>
          <p:cNvSpPr/>
          <p:nvPr/>
        </p:nvSpPr>
        <p:spPr>
          <a:xfrm>
            <a:off x="3054050" y="3973700"/>
            <a:ext cx="126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42" name="Google Shape;342;p52"/>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43" name="Google Shape;343;p52"/>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44" name="Google Shape;344;p52"/>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sz="1800">
              <a:solidFill>
                <a:schemeClr val="dk2"/>
              </a:solidFill>
            </a:endParaRPr>
          </a:p>
        </p:txBody>
      </p:sp>
      <p:sp>
        <p:nvSpPr>
          <p:cNvPr id="345" name="Google Shape;345;p52"/>
          <p:cNvSpPr/>
          <p:nvPr/>
        </p:nvSpPr>
        <p:spPr>
          <a:xfrm>
            <a:off x="30540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52"/>
          <p:cNvSpPr/>
          <p:nvPr/>
        </p:nvSpPr>
        <p:spPr>
          <a:xfrm>
            <a:off x="3054050" y="3973700"/>
            <a:ext cx="126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52"/>
          <p:cNvSpPr txBox="1"/>
          <p:nvPr/>
        </p:nvSpPr>
        <p:spPr>
          <a:xfrm>
            <a:off x="5911200" y="3364150"/>
            <a:ext cx="3232800" cy="17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If </a:t>
            </a:r>
            <a:r>
              <a:rPr lang="en" sz="1800">
                <a:solidFill>
                  <a:srgbClr val="0000FF"/>
                </a:solidFill>
              </a:rPr>
              <a:t>Prisoner 2</a:t>
            </a:r>
            <a:r>
              <a:rPr lang="en" sz="1800">
                <a:solidFill>
                  <a:schemeClr val="dk2"/>
                </a:solidFill>
              </a:rPr>
              <a:t> cooperates, </a:t>
            </a:r>
            <a:r>
              <a:rPr lang="en" sz="1800">
                <a:solidFill>
                  <a:srgbClr val="FF0000"/>
                </a:solidFill>
              </a:rPr>
              <a:t>Prisoner 1</a:t>
            </a:r>
            <a:r>
              <a:rPr lang="en" sz="1800">
                <a:solidFill>
                  <a:schemeClr val="dk2"/>
                </a:solidFill>
              </a:rPr>
              <a:t> should defect</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53" name="Google Shape;353;p53"/>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54" name="Google Shape;354;p53"/>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55" name="Google Shape;355;p53"/>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i="1"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p:txBody>
      </p:sp>
      <p:sp>
        <p:nvSpPr>
          <p:cNvPr id="356" name="Google Shape;356;p53"/>
          <p:cNvSpPr/>
          <p:nvPr/>
        </p:nvSpPr>
        <p:spPr>
          <a:xfrm>
            <a:off x="43206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62" name="Google Shape;362;p54"/>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63" name="Google Shape;363;p54"/>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64" name="Google Shape;364;p54"/>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sz="1800">
              <a:solidFill>
                <a:schemeClr val="dk2"/>
              </a:solidFill>
            </a:endParaRPr>
          </a:p>
        </p:txBody>
      </p:sp>
      <p:sp>
        <p:nvSpPr>
          <p:cNvPr id="365" name="Google Shape;365;p54"/>
          <p:cNvSpPr/>
          <p:nvPr/>
        </p:nvSpPr>
        <p:spPr>
          <a:xfrm>
            <a:off x="43206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54"/>
          <p:cNvSpPr/>
          <p:nvPr/>
        </p:nvSpPr>
        <p:spPr>
          <a:xfrm>
            <a:off x="4320650" y="3973700"/>
            <a:ext cx="126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“Game”?</a:t>
            </a:r>
            <a:endParaRPr/>
          </a:p>
        </p:txBody>
      </p:sp>
      <p:sp>
        <p:nvSpPr>
          <p:cNvPr id="127" name="Google Shape;127;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Everyday usage:</a:t>
            </a:r>
            <a:endParaRPr/>
          </a:p>
          <a:p>
            <a:pPr indent="-317500" lvl="0" marL="457200" rtl="0" algn="l">
              <a:spcBef>
                <a:spcPts val="1200"/>
              </a:spcBef>
              <a:spcAft>
                <a:spcPts val="0"/>
              </a:spcAft>
              <a:buSzPts val="1400"/>
              <a:buChar char="●"/>
            </a:pPr>
            <a:r>
              <a:rPr lang="en"/>
              <a:t>Typically some kind of competition</a:t>
            </a:r>
            <a:endParaRPr/>
          </a:p>
          <a:p>
            <a:pPr indent="-317500" lvl="0" marL="457200" rtl="0" algn="l">
              <a:spcBef>
                <a:spcPts val="0"/>
              </a:spcBef>
              <a:spcAft>
                <a:spcPts val="0"/>
              </a:spcAft>
              <a:buSzPts val="1400"/>
              <a:buChar char="●"/>
            </a:pPr>
            <a:r>
              <a:rPr lang="en"/>
              <a:t>Usually more than one player</a:t>
            </a:r>
            <a:endParaRPr/>
          </a:p>
          <a:p>
            <a:pPr indent="-317500" lvl="0" marL="457200" rtl="0" algn="l">
              <a:spcBef>
                <a:spcPts val="0"/>
              </a:spcBef>
              <a:spcAft>
                <a:spcPts val="0"/>
              </a:spcAft>
              <a:buSzPts val="1400"/>
              <a:buChar char="●"/>
            </a:pPr>
            <a:r>
              <a:rPr lang="en"/>
              <a:t>Can involve luck</a:t>
            </a:r>
            <a:endParaRPr/>
          </a:p>
          <a:p>
            <a:pPr indent="-317500" lvl="0" marL="457200" rtl="0" algn="l">
              <a:spcBef>
                <a:spcPts val="0"/>
              </a:spcBef>
              <a:spcAft>
                <a:spcPts val="0"/>
              </a:spcAft>
              <a:buSzPts val="1400"/>
              <a:buChar char="●"/>
            </a:pPr>
            <a:r>
              <a:rPr lang="en"/>
              <a:t>Can involve strategy</a:t>
            </a:r>
            <a:endParaRPr/>
          </a:p>
          <a:p>
            <a:pPr indent="-317500" lvl="0" marL="457200" rtl="0" algn="l">
              <a:spcBef>
                <a:spcPts val="0"/>
              </a:spcBef>
              <a:spcAft>
                <a:spcPts val="0"/>
              </a:spcAft>
              <a:buSzPts val="1400"/>
              <a:buChar char="●"/>
            </a:pPr>
            <a:r>
              <a:rPr lang="en"/>
              <a:t>Can involve skill</a:t>
            </a:r>
            <a:endParaRPr/>
          </a:p>
          <a:p>
            <a:pPr indent="-317500" lvl="0" marL="457200" rtl="0" algn="l">
              <a:spcBef>
                <a:spcPts val="0"/>
              </a:spcBef>
              <a:spcAft>
                <a:spcPts val="0"/>
              </a:spcAft>
              <a:buSzPts val="1400"/>
              <a:buChar char="●"/>
            </a:pPr>
            <a:r>
              <a:rPr lang="en"/>
              <a:t>Usually for fun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72" name="Google Shape;372;p55"/>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73" name="Google Shape;373;p55"/>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74" name="Google Shape;374;p55"/>
          <p:cNvSpPr txBox="1"/>
          <p:nvPr/>
        </p:nvSpPr>
        <p:spPr>
          <a:xfrm>
            <a:off x="5587400" y="1256250"/>
            <a:ext cx="3556500" cy="3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endParaRPr sz="1800">
              <a:solidFill>
                <a:schemeClr val="dk2"/>
              </a:solidFill>
            </a:endParaRPr>
          </a:p>
        </p:txBody>
      </p:sp>
      <p:sp>
        <p:nvSpPr>
          <p:cNvPr id="375" name="Google Shape;375;p55"/>
          <p:cNvSpPr/>
          <p:nvPr/>
        </p:nvSpPr>
        <p:spPr>
          <a:xfrm>
            <a:off x="4320650" y="2988225"/>
            <a:ext cx="1266600" cy="1595100"/>
          </a:xfrm>
          <a:prstGeom prst="rect">
            <a:avLst/>
          </a:prstGeom>
          <a:solidFill>
            <a:srgbClr val="0000FF">
              <a:alpha val="20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55"/>
          <p:cNvSpPr txBox="1"/>
          <p:nvPr/>
        </p:nvSpPr>
        <p:spPr>
          <a:xfrm>
            <a:off x="5911200" y="3364150"/>
            <a:ext cx="3232800" cy="17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If </a:t>
            </a:r>
            <a:r>
              <a:rPr lang="en" sz="1800">
                <a:solidFill>
                  <a:srgbClr val="0000FF"/>
                </a:solidFill>
              </a:rPr>
              <a:t>Prisoner 2</a:t>
            </a:r>
            <a:r>
              <a:rPr lang="en" sz="1800">
                <a:solidFill>
                  <a:schemeClr val="dk2"/>
                </a:solidFill>
              </a:rPr>
              <a:t> defects, </a:t>
            </a:r>
            <a:br>
              <a:rPr lang="en" sz="1800">
                <a:solidFill>
                  <a:schemeClr val="dk2"/>
                </a:solidFill>
              </a:rPr>
            </a:br>
            <a:r>
              <a:rPr lang="en" sz="1800">
                <a:solidFill>
                  <a:srgbClr val="FF0000"/>
                </a:solidFill>
              </a:rPr>
              <a:t>Prisoner 1</a:t>
            </a:r>
            <a:r>
              <a:rPr lang="en" sz="1800">
                <a:solidFill>
                  <a:schemeClr val="dk2"/>
                </a:solidFill>
              </a:rPr>
              <a:t> should defect</a:t>
            </a:r>
            <a:endParaRPr sz="1800">
              <a:solidFill>
                <a:schemeClr val="dk2"/>
              </a:solidFill>
            </a:endParaRPr>
          </a:p>
        </p:txBody>
      </p:sp>
      <p:sp>
        <p:nvSpPr>
          <p:cNvPr id="377" name="Google Shape;377;p55"/>
          <p:cNvSpPr/>
          <p:nvPr/>
        </p:nvSpPr>
        <p:spPr>
          <a:xfrm>
            <a:off x="4320650" y="3967600"/>
            <a:ext cx="126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83" name="Google Shape;383;p56"/>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84" name="Google Shape;384;p56"/>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85" name="Google Shape;385;p56"/>
          <p:cNvSpPr txBox="1"/>
          <p:nvPr/>
        </p:nvSpPr>
        <p:spPr>
          <a:xfrm>
            <a:off x="5587400" y="1256250"/>
            <a:ext cx="35565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br>
              <a:rPr i="1" lang="en" sz="1800">
                <a:solidFill>
                  <a:schemeClr val="dk2"/>
                </a:solidFill>
              </a:rPr>
            </a:br>
            <a:endParaRPr i="1" sz="1800">
              <a:solidFill>
                <a:schemeClr val="dk2"/>
              </a:solidFill>
            </a:endParaRPr>
          </a:p>
          <a:p>
            <a:pPr indent="0" lvl="0" marL="0" rtl="0" algn="l">
              <a:spcBef>
                <a:spcPts val="0"/>
              </a:spcBef>
              <a:spcAft>
                <a:spcPts val="0"/>
              </a:spcAft>
              <a:buNone/>
            </a:pPr>
            <a:r>
              <a:rPr lang="en" sz="1800">
                <a:solidFill>
                  <a:schemeClr val="dk2"/>
                </a:solidFill>
              </a:rPr>
              <a:t>Regardless of</a:t>
            </a:r>
            <a:r>
              <a:rPr lang="en" sz="1800">
                <a:solidFill>
                  <a:schemeClr val="dk2"/>
                </a:solidFill>
              </a:rPr>
              <a:t> </a:t>
            </a:r>
            <a:r>
              <a:rPr lang="en" sz="1800">
                <a:solidFill>
                  <a:srgbClr val="0000FF"/>
                </a:solidFill>
              </a:rPr>
              <a:t>Prisoner 2</a:t>
            </a:r>
            <a:r>
              <a:rPr lang="en" sz="1800">
                <a:solidFill>
                  <a:schemeClr val="dk2"/>
                </a:solidFill>
              </a:rPr>
              <a:t>’s strategy, </a:t>
            </a:r>
            <a:r>
              <a:rPr lang="en" sz="1800">
                <a:solidFill>
                  <a:srgbClr val="FF0000"/>
                </a:solidFill>
              </a:rPr>
              <a:t>Prisoner 1</a:t>
            </a:r>
            <a:r>
              <a:rPr lang="en" sz="1800">
                <a:solidFill>
                  <a:schemeClr val="dk2"/>
                </a:solidFill>
              </a:rPr>
              <a:t> should defect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p:txBody>
      </p:sp>
      <p:sp>
        <p:nvSpPr>
          <p:cNvPr id="386" name="Google Shape;386;p56"/>
          <p:cNvSpPr/>
          <p:nvPr/>
        </p:nvSpPr>
        <p:spPr>
          <a:xfrm>
            <a:off x="1787375" y="3967600"/>
            <a:ext cx="3799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392" name="Google Shape;392;p57"/>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393" name="Google Shape;393;p57"/>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394" name="Google Shape;394;p57"/>
          <p:cNvSpPr txBox="1"/>
          <p:nvPr/>
        </p:nvSpPr>
        <p:spPr>
          <a:xfrm>
            <a:off x="5587400" y="1256250"/>
            <a:ext cx="35565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br>
              <a:rPr i="1" lang="en" sz="1800">
                <a:solidFill>
                  <a:schemeClr val="dk2"/>
                </a:solidFill>
              </a:rPr>
            </a:br>
            <a:endParaRPr i="1"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0000FF"/>
                </a:solidFill>
              </a:rPr>
              <a:t>Prisoner 2</a:t>
            </a:r>
            <a:r>
              <a:rPr lang="en" sz="1800">
                <a:solidFill>
                  <a:schemeClr val="dk2"/>
                </a:solidFill>
              </a:rPr>
              <a:t>’s strategy, </a:t>
            </a:r>
            <a:r>
              <a:rPr lang="en" sz="1800">
                <a:solidFill>
                  <a:srgbClr val="FF0000"/>
                </a:solidFill>
              </a:rPr>
              <a:t>Prisoner 1</a:t>
            </a:r>
            <a:r>
              <a:rPr lang="en" sz="1800">
                <a:solidFill>
                  <a:schemeClr val="dk2"/>
                </a:solidFill>
              </a:rPr>
              <a:t> should defect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FF0000"/>
                </a:solidFill>
              </a:rPr>
              <a:t>Prisoner 1</a:t>
            </a:r>
            <a:r>
              <a:rPr lang="en" sz="1800">
                <a:solidFill>
                  <a:schemeClr val="dk2"/>
                </a:solidFill>
              </a:rPr>
              <a:t>’s strategy, </a:t>
            </a:r>
            <a:r>
              <a:rPr lang="en" sz="1800">
                <a:solidFill>
                  <a:srgbClr val="0000FF"/>
                </a:solidFill>
              </a:rPr>
              <a:t>Prisoner 2</a:t>
            </a:r>
            <a:r>
              <a:rPr lang="en" sz="1800">
                <a:solidFill>
                  <a:schemeClr val="dk2"/>
                </a:solidFill>
              </a:rPr>
              <a:t> should defect</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p:txBody>
      </p:sp>
      <p:sp>
        <p:nvSpPr>
          <p:cNvPr id="395" name="Google Shape;395;p57"/>
          <p:cNvSpPr/>
          <p:nvPr/>
        </p:nvSpPr>
        <p:spPr>
          <a:xfrm>
            <a:off x="1787375" y="3967600"/>
            <a:ext cx="3799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57"/>
          <p:cNvSpPr/>
          <p:nvPr/>
        </p:nvSpPr>
        <p:spPr>
          <a:xfrm>
            <a:off x="4320725" y="2988225"/>
            <a:ext cx="1266300" cy="1552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402" name="Google Shape;402;p58"/>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403" name="Google Shape;403;p58"/>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404" name="Google Shape;404;p58"/>
          <p:cNvSpPr txBox="1"/>
          <p:nvPr/>
        </p:nvSpPr>
        <p:spPr>
          <a:xfrm>
            <a:off x="5587400" y="1256250"/>
            <a:ext cx="35565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br>
              <a:rPr i="1" lang="en" sz="1800">
                <a:solidFill>
                  <a:schemeClr val="dk2"/>
                </a:solidFill>
              </a:rPr>
            </a:br>
            <a:endParaRPr i="1"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0000FF"/>
                </a:solidFill>
              </a:rPr>
              <a:t>Prisoner 2</a:t>
            </a:r>
            <a:r>
              <a:rPr lang="en" sz="1800">
                <a:solidFill>
                  <a:schemeClr val="dk2"/>
                </a:solidFill>
              </a:rPr>
              <a:t>’s strategy, </a:t>
            </a:r>
            <a:r>
              <a:rPr lang="en" sz="1800">
                <a:solidFill>
                  <a:srgbClr val="FF0000"/>
                </a:solidFill>
              </a:rPr>
              <a:t>Prisoner 1</a:t>
            </a:r>
            <a:r>
              <a:rPr lang="en" sz="1800">
                <a:solidFill>
                  <a:schemeClr val="dk2"/>
                </a:solidFill>
              </a:rPr>
              <a:t> should defect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FF0000"/>
                </a:solidFill>
              </a:rPr>
              <a:t>Prisoner 1</a:t>
            </a:r>
            <a:r>
              <a:rPr lang="en" sz="1800">
                <a:solidFill>
                  <a:schemeClr val="dk2"/>
                </a:solidFill>
              </a:rPr>
              <a:t>’s strategy, </a:t>
            </a:r>
            <a:r>
              <a:rPr lang="en" sz="1800">
                <a:solidFill>
                  <a:srgbClr val="0000FF"/>
                </a:solidFill>
              </a:rPr>
              <a:t>Prisoner 2</a:t>
            </a:r>
            <a:r>
              <a:rPr lang="en" sz="1800">
                <a:solidFill>
                  <a:schemeClr val="dk2"/>
                </a:solidFill>
              </a:rPr>
              <a:t> should defect</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p:txBody>
      </p:sp>
      <p:sp>
        <p:nvSpPr>
          <p:cNvPr id="405" name="Google Shape;405;p58"/>
          <p:cNvSpPr/>
          <p:nvPr/>
        </p:nvSpPr>
        <p:spPr>
          <a:xfrm>
            <a:off x="1787375" y="3967600"/>
            <a:ext cx="3799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58"/>
          <p:cNvSpPr/>
          <p:nvPr/>
        </p:nvSpPr>
        <p:spPr>
          <a:xfrm>
            <a:off x="4320725" y="2988225"/>
            <a:ext cx="1266300" cy="1552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58"/>
          <p:cNvSpPr/>
          <p:nvPr/>
        </p:nvSpPr>
        <p:spPr>
          <a:xfrm>
            <a:off x="4323700" y="3961250"/>
            <a:ext cx="1263600" cy="6732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58"/>
          <p:cNvSpPr txBox="1"/>
          <p:nvPr/>
        </p:nvSpPr>
        <p:spPr>
          <a:xfrm>
            <a:off x="1059800" y="4507050"/>
            <a:ext cx="4292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Dominant strategy is to defect</a:t>
            </a:r>
            <a:endParaRPr b="1"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414" name="Google Shape;414;p59"/>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415" name="Google Shape;415;p59"/>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416" name="Google Shape;416;p59"/>
          <p:cNvSpPr txBox="1"/>
          <p:nvPr/>
        </p:nvSpPr>
        <p:spPr>
          <a:xfrm>
            <a:off x="5587400" y="1256250"/>
            <a:ext cx="35565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br>
              <a:rPr i="1" lang="en" sz="1800">
                <a:solidFill>
                  <a:schemeClr val="dk2"/>
                </a:solidFill>
              </a:rPr>
            </a:br>
            <a:endParaRPr i="1"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0000FF"/>
                </a:solidFill>
              </a:rPr>
              <a:t>Prisoner 2</a:t>
            </a:r>
            <a:r>
              <a:rPr lang="en" sz="1800">
                <a:solidFill>
                  <a:schemeClr val="dk2"/>
                </a:solidFill>
              </a:rPr>
              <a:t>’s strategy, </a:t>
            </a:r>
            <a:r>
              <a:rPr lang="en" sz="1800">
                <a:solidFill>
                  <a:srgbClr val="FF0000"/>
                </a:solidFill>
              </a:rPr>
              <a:t>Prisoner 1</a:t>
            </a:r>
            <a:r>
              <a:rPr lang="en" sz="1800">
                <a:solidFill>
                  <a:schemeClr val="dk2"/>
                </a:solidFill>
              </a:rPr>
              <a:t> should defect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FF0000"/>
                </a:solidFill>
              </a:rPr>
              <a:t>Prisoner 1</a:t>
            </a:r>
            <a:r>
              <a:rPr lang="en" sz="1800">
                <a:solidFill>
                  <a:schemeClr val="dk2"/>
                </a:solidFill>
              </a:rPr>
              <a:t>’s strategy, </a:t>
            </a:r>
            <a:r>
              <a:rPr lang="en" sz="1800">
                <a:solidFill>
                  <a:srgbClr val="0000FF"/>
                </a:solidFill>
              </a:rPr>
              <a:t>Prisoner 2</a:t>
            </a:r>
            <a:r>
              <a:rPr lang="en" sz="1800">
                <a:solidFill>
                  <a:schemeClr val="dk2"/>
                </a:solidFill>
              </a:rPr>
              <a:t> should defect</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p:txBody>
      </p:sp>
      <p:sp>
        <p:nvSpPr>
          <p:cNvPr id="417" name="Google Shape;417;p59"/>
          <p:cNvSpPr/>
          <p:nvPr/>
        </p:nvSpPr>
        <p:spPr>
          <a:xfrm>
            <a:off x="1787375" y="3967600"/>
            <a:ext cx="3799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59"/>
          <p:cNvSpPr/>
          <p:nvPr/>
        </p:nvSpPr>
        <p:spPr>
          <a:xfrm>
            <a:off x="4320725" y="2988225"/>
            <a:ext cx="1266300" cy="1552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59"/>
          <p:cNvSpPr/>
          <p:nvPr/>
        </p:nvSpPr>
        <p:spPr>
          <a:xfrm>
            <a:off x="4323700" y="3961250"/>
            <a:ext cx="1263600" cy="6732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59"/>
          <p:cNvSpPr txBox="1"/>
          <p:nvPr/>
        </p:nvSpPr>
        <p:spPr>
          <a:xfrm>
            <a:off x="1059800" y="4507050"/>
            <a:ext cx="4292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Dominant strategy is to defect</a:t>
            </a:r>
            <a:br>
              <a:rPr b="1" lang="en" sz="1800">
                <a:solidFill>
                  <a:schemeClr val="dk2"/>
                </a:solidFill>
              </a:rPr>
            </a:br>
            <a:r>
              <a:rPr lang="en" sz="1800">
                <a:solidFill>
                  <a:schemeClr val="dk2"/>
                </a:solidFill>
              </a:rPr>
              <a:t>Is this welfare-optimizing?</a:t>
            </a:r>
            <a:endParaRPr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Prisoner’s Dilemma</a:t>
            </a:r>
            <a:endParaRPr/>
          </a:p>
        </p:txBody>
      </p:sp>
      <p:sp>
        <p:nvSpPr>
          <p:cNvPr id="426" name="Google Shape;426;p60"/>
          <p:cNvSpPr txBox="1"/>
          <p:nvPr>
            <p:ph idx="1" type="body"/>
          </p:nvPr>
        </p:nvSpPr>
        <p:spPr>
          <a:xfrm>
            <a:off x="311700" y="1152475"/>
            <a:ext cx="8520600" cy="17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a:t>
            </a:r>
            <a:r>
              <a:rPr lang="en"/>
              <a:t> = {</a:t>
            </a:r>
            <a:r>
              <a:rPr lang="en">
                <a:solidFill>
                  <a:srgbClr val="FF0000"/>
                </a:solidFill>
              </a:rPr>
              <a:t>prisoner1</a:t>
            </a:r>
            <a:r>
              <a:rPr lang="en"/>
              <a:t>, </a:t>
            </a:r>
            <a:r>
              <a:rPr lang="en">
                <a:solidFill>
                  <a:srgbClr val="0000FF"/>
                </a:solidFill>
              </a:rPr>
              <a:t>prisoner2</a:t>
            </a:r>
            <a:r>
              <a:rPr lang="en"/>
              <a:t>}</a:t>
            </a:r>
            <a:endParaRPr/>
          </a:p>
          <a:p>
            <a:pPr indent="-342900" lvl="0" marL="457200" rtl="0" algn="l">
              <a:spcBef>
                <a:spcPts val="0"/>
              </a:spcBef>
              <a:spcAft>
                <a:spcPts val="0"/>
              </a:spcAft>
              <a:buSzPts val="1800"/>
              <a:buChar char="●"/>
            </a:pPr>
            <a:r>
              <a:rPr lang="en"/>
              <a:t>a</a:t>
            </a:r>
            <a:r>
              <a:rPr baseline="-25000" lang="en"/>
              <a:t>1</a:t>
            </a:r>
            <a:r>
              <a:rPr lang="en"/>
              <a:t> = a</a:t>
            </a:r>
            <a:r>
              <a:rPr baseline="-25000" lang="en"/>
              <a:t>2</a:t>
            </a:r>
            <a:r>
              <a:rPr lang="en"/>
              <a:t> = {cooperate, defect}, </a:t>
            </a:r>
            <a:r>
              <a:rPr b="1" lang="en"/>
              <a:t>A</a:t>
            </a:r>
            <a:r>
              <a:rPr lang="en"/>
              <a:t> = a</a:t>
            </a:r>
            <a:r>
              <a:rPr baseline="-25000" lang="en"/>
              <a:t>1</a:t>
            </a:r>
            <a:r>
              <a:rPr lang="en"/>
              <a:t> ✕ a</a:t>
            </a:r>
            <a:r>
              <a:rPr baseline="-25000" lang="en"/>
              <a:t>2</a:t>
            </a:r>
            <a:endParaRPr baseline="-25000"/>
          </a:p>
          <a:p>
            <a:pPr indent="-342900" lvl="0" marL="457200" rtl="0" algn="l">
              <a:spcBef>
                <a:spcPts val="0"/>
              </a:spcBef>
              <a:spcAft>
                <a:spcPts val="0"/>
              </a:spcAft>
              <a:buSzPts val="1800"/>
              <a:buChar char="●"/>
            </a:pPr>
            <a:r>
              <a:rPr lang="en"/>
              <a:t>Payoff matrix </a:t>
            </a:r>
            <a:r>
              <a:rPr b="1" lang="en"/>
              <a:t>U</a:t>
            </a:r>
            <a:r>
              <a:rPr lang="en"/>
              <a:t>: </a:t>
            </a:r>
            <a:r>
              <a:rPr b="1" lang="en"/>
              <a:t>A</a:t>
            </a:r>
            <a:r>
              <a:rPr lang="en"/>
              <a:t> → (ℝ, ℝ)</a:t>
            </a:r>
            <a:endParaRPr baseline="-25000"/>
          </a:p>
          <a:p>
            <a:pPr indent="0" lvl="0" marL="0" rtl="0" algn="l">
              <a:spcBef>
                <a:spcPts val="1200"/>
              </a:spcBef>
              <a:spcAft>
                <a:spcPts val="1200"/>
              </a:spcAft>
              <a:buNone/>
            </a:pPr>
            <a:r>
              <a:t/>
            </a:r>
            <a:endParaRPr/>
          </a:p>
        </p:txBody>
      </p:sp>
      <p:graphicFrame>
        <p:nvGraphicFramePr>
          <p:cNvPr id="427" name="Google Shape;427;p60"/>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
        <p:nvSpPr>
          <p:cNvPr id="428" name="Google Shape;428;p60"/>
          <p:cNvSpPr txBox="1"/>
          <p:nvPr/>
        </p:nvSpPr>
        <p:spPr>
          <a:xfrm>
            <a:off x="5587400" y="1256250"/>
            <a:ext cx="35565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will be each player’s strategy?</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the action a</a:t>
            </a:r>
            <a:r>
              <a:rPr baseline="-25000" lang="en" sz="1800">
                <a:solidFill>
                  <a:schemeClr val="dk2"/>
                </a:solidFill>
              </a:rPr>
              <a:t>i</a:t>
            </a:r>
            <a:r>
              <a:rPr lang="en" sz="1800">
                <a:solidFill>
                  <a:schemeClr val="dk2"/>
                </a:solidFill>
              </a:rPr>
              <a:t> that maximizes u</a:t>
            </a:r>
            <a:r>
              <a:rPr baseline="-25000" lang="en" sz="1800">
                <a:solidFill>
                  <a:schemeClr val="dk2"/>
                </a:solidFill>
              </a:rPr>
              <a:t>i</a:t>
            </a:r>
            <a:r>
              <a:rPr lang="en" sz="1800">
                <a:solidFill>
                  <a:schemeClr val="dk2"/>
                </a:solidFill>
              </a:rPr>
              <a:t>(A)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such a strategy exists, we call this a </a:t>
            </a:r>
            <a:r>
              <a:rPr i="1" lang="en" sz="1800">
                <a:solidFill>
                  <a:schemeClr val="dk2"/>
                </a:solidFill>
              </a:rPr>
              <a:t>best response</a:t>
            </a:r>
            <a:br>
              <a:rPr i="1" lang="en" sz="1800">
                <a:solidFill>
                  <a:schemeClr val="dk2"/>
                </a:solidFill>
              </a:rPr>
            </a:br>
            <a:endParaRPr i="1"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0000FF"/>
                </a:solidFill>
              </a:rPr>
              <a:t>Prisoner 2</a:t>
            </a:r>
            <a:r>
              <a:rPr lang="en" sz="1800">
                <a:solidFill>
                  <a:schemeClr val="dk2"/>
                </a:solidFill>
              </a:rPr>
              <a:t>’s strategy, </a:t>
            </a:r>
            <a:r>
              <a:rPr lang="en" sz="1800">
                <a:solidFill>
                  <a:srgbClr val="FF0000"/>
                </a:solidFill>
              </a:rPr>
              <a:t>Prisoner 1</a:t>
            </a:r>
            <a:r>
              <a:rPr lang="en" sz="1800">
                <a:solidFill>
                  <a:schemeClr val="dk2"/>
                </a:solidFill>
              </a:rPr>
              <a:t> should defect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Regardless of </a:t>
            </a:r>
            <a:r>
              <a:rPr lang="en" sz="1800">
                <a:solidFill>
                  <a:srgbClr val="FF0000"/>
                </a:solidFill>
              </a:rPr>
              <a:t>Prisoner 1</a:t>
            </a:r>
            <a:r>
              <a:rPr lang="en" sz="1800">
                <a:solidFill>
                  <a:schemeClr val="dk2"/>
                </a:solidFill>
              </a:rPr>
              <a:t>’s strategy, </a:t>
            </a:r>
            <a:r>
              <a:rPr lang="en" sz="1800">
                <a:solidFill>
                  <a:srgbClr val="0000FF"/>
                </a:solidFill>
              </a:rPr>
              <a:t>Prisoner 2</a:t>
            </a:r>
            <a:r>
              <a:rPr lang="en" sz="1800">
                <a:solidFill>
                  <a:schemeClr val="dk2"/>
                </a:solidFill>
              </a:rPr>
              <a:t> should defect</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p:txBody>
      </p:sp>
      <p:sp>
        <p:nvSpPr>
          <p:cNvPr id="429" name="Google Shape;429;p60"/>
          <p:cNvSpPr/>
          <p:nvPr/>
        </p:nvSpPr>
        <p:spPr>
          <a:xfrm>
            <a:off x="1787375" y="3967600"/>
            <a:ext cx="37998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60"/>
          <p:cNvSpPr/>
          <p:nvPr/>
        </p:nvSpPr>
        <p:spPr>
          <a:xfrm>
            <a:off x="4320725" y="2988225"/>
            <a:ext cx="1266300" cy="1552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60"/>
          <p:cNvSpPr/>
          <p:nvPr/>
        </p:nvSpPr>
        <p:spPr>
          <a:xfrm>
            <a:off x="4323700" y="3961250"/>
            <a:ext cx="1263600" cy="6732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60"/>
          <p:cNvSpPr txBox="1"/>
          <p:nvPr/>
        </p:nvSpPr>
        <p:spPr>
          <a:xfrm>
            <a:off x="1059800" y="4507050"/>
            <a:ext cx="4292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Dominant strategy is to defect</a:t>
            </a:r>
            <a:endParaRPr b="1" sz="1800">
              <a:solidFill>
                <a:schemeClr val="dk2"/>
              </a:solidFill>
            </a:endParaRPr>
          </a:p>
          <a:p>
            <a:pPr indent="0" lvl="0" marL="0" rtl="0" algn="l">
              <a:spcBef>
                <a:spcPts val="0"/>
              </a:spcBef>
              <a:spcAft>
                <a:spcPts val="0"/>
              </a:spcAft>
              <a:buNone/>
            </a:pPr>
            <a:r>
              <a:rPr lang="en" sz="1800">
                <a:solidFill>
                  <a:schemeClr val="dk2"/>
                </a:solidFill>
              </a:rPr>
              <a:t>Is this welfare-optimizing? No!!</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3" name="Google Shape;443;p62"/>
          <p:cNvSpPr/>
          <p:nvPr/>
        </p:nvSpPr>
        <p:spPr>
          <a:xfrm>
            <a:off x="1350300" y="1148450"/>
            <a:ext cx="6443400" cy="118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Suppose that you and your project partner have been accused of </a:t>
            </a:r>
            <a:r>
              <a:rPr b="1" lang="en"/>
              <a:t>not reading the papers before class</a:t>
            </a:r>
            <a:r>
              <a:rPr lang="en"/>
              <a:t>. Your impending punishment is to be called on to answer questions in class. However, if you snitch on your partner, you will be granted immunity from answering questions, but only if your partner does not also snitch on you. The payoff matrix is as follows: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9" name="Google Shape;449;p63"/>
          <p:cNvSpPr/>
          <p:nvPr/>
        </p:nvSpPr>
        <p:spPr>
          <a:xfrm>
            <a:off x="1350300" y="1148450"/>
            <a:ext cx="6443400" cy="118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Suppose that you and your project partner have been accused of </a:t>
            </a:r>
            <a:r>
              <a:rPr b="1" lang="en"/>
              <a:t>not reading the papers before class</a:t>
            </a:r>
            <a:r>
              <a:rPr lang="en"/>
              <a:t>. Your impending punishment is to be called on to answer questions in class. However, if you snitch on your partner, you will be granted immunity from answering questions, but only if your partner does not also snitch on you. The payoff matrix is as follows:</a:t>
            </a:r>
            <a:endParaRPr/>
          </a:p>
        </p:txBody>
      </p:sp>
      <p:graphicFrame>
        <p:nvGraphicFramePr>
          <p:cNvPr id="450" name="Google Shape;450;p63"/>
          <p:cNvGraphicFramePr/>
          <p:nvPr/>
        </p:nvGraphicFramePr>
        <p:xfrm>
          <a:off x="520700" y="2571750"/>
          <a:ext cx="3000000" cy="3000000"/>
        </p:xfrm>
        <a:graphic>
          <a:graphicData uri="http://schemas.openxmlformats.org/drawingml/2006/table">
            <a:tbl>
              <a:tblPr>
                <a:noFill/>
                <a:tableStyleId>{AC23FC31-3CBB-439C-8666-D03C7A625BAA}</a:tableStyleId>
              </a:tblPr>
              <a:tblGrid>
                <a:gridCol w="1355725"/>
                <a:gridCol w="1181375"/>
                <a:gridCol w="2924925"/>
                <a:gridCol w="28773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Student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Student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Student 1 ← answer 1 question</a:t>
                      </a:r>
                      <a:endParaRPr>
                        <a:solidFill>
                          <a:srgbClr val="FF0000"/>
                        </a:solidFill>
                      </a:endParaRPr>
                    </a:p>
                    <a:p>
                      <a:pPr indent="0" lvl="0" marL="0" rtl="0" algn="ctr">
                        <a:spcBef>
                          <a:spcPts val="0"/>
                        </a:spcBef>
                        <a:spcAft>
                          <a:spcPts val="0"/>
                        </a:spcAft>
                        <a:buNone/>
                      </a:pPr>
                      <a:r>
                        <a:rPr lang="en">
                          <a:solidFill>
                            <a:srgbClr val="0000FF"/>
                          </a:solidFill>
                        </a:rPr>
                        <a:t>Student 2 ← answer 1 question</a:t>
                      </a:r>
                      <a:endParaRPr>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rgbClr val="FF0000"/>
                          </a:solidFill>
                        </a:rPr>
                        <a:t>Student 1 ← answer 3 questions</a:t>
                      </a:r>
                      <a:endParaRPr>
                        <a:solidFill>
                          <a:srgbClr val="FF0000"/>
                        </a:solidFill>
                      </a:endParaRPr>
                    </a:p>
                    <a:p>
                      <a:pPr indent="0" lvl="0" marL="0" rtl="0" algn="ctr">
                        <a:spcBef>
                          <a:spcPts val="0"/>
                        </a:spcBef>
                        <a:spcAft>
                          <a:spcPts val="0"/>
                        </a:spcAft>
                        <a:buNone/>
                      </a:pPr>
                      <a:r>
                        <a:rPr lang="en">
                          <a:solidFill>
                            <a:srgbClr val="0000FF"/>
                          </a:solidFill>
                        </a:rPr>
                        <a:t>Student 2 ← answer 0 questions</a:t>
                      </a:r>
                      <a:endParaRPr>
                        <a:solidFill>
                          <a:srgbClr val="FF0000"/>
                        </a:solidFill>
                      </a:endParaRPr>
                    </a:p>
                  </a:txBody>
                  <a:tcPr marT="91425" marB="91425" marR="91425" marL="91425">
                    <a:solidFill>
                      <a:srgbClr val="FFFFFF"/>
                    </a:solidFill>
                  </a:tcPr>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Student 1 ← answer 0 questions</a:t>
                      </a:r>
                      <a:endParaRPr>
                        <a:solidFill>
                          <a:srgbClr val="FF0000"/>
                        </a:solidFill>
                      </a:endParaRPr>
                    </a:p>
                    <a:p>
                      <a:pPr indent="0" lvl="0" marL="0" rtl="0" algn="ctr">
                        <a:spcBef>
                          <a:spcPts val="0"/>
                        </a:spcBef>
                        <a:spcAft>
                          <a:spcPts val="0"/>
                        </a:spcAft>
                        <a:buNone/>
                      </a:pPr>
                      <a:r>
                        <a:rPr lang="en">
                          <a:solidFill>
                            <a:srgbClr val="0000FF"/>
                          </a:solidFill>
                        </a:rPr>
                        <a:t>Student 2 ← answer 3 questions</a:t>
                      </a:r>
                      <a:endParaRPr>
                        <a:solidFill>
                          <a:srgbClr val="FF0000"/>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rgbClr val="FF0000"/>
                          </a:solidFill>
                        </a:rPr>
                        <a:t>Student 1 ← answer 2 questions</a:t>
                      </a:r>
                      <a:endParaRPr>
                        <a:solidFill>
                          <a:srgbClr val="FF0000"/>
                        </a:solidFill>
                      </a:endParaRPr>
                    </a:p>
                    <a:p>
                      <a:pPr indent="0" lvl="0" marL="0" rtl="0" algn="ctr">
                        <a:spcBef>
                          <a:spcPts val="0"/>
                        </a:spcBef>
                        <a:spcAft>
                          <a:spcPts val="0"/>
                        </a:spcAft>
                        <a:buNone/>
                      </a:pPr>
                      <a:r>
                        <a:rPr lang="en">
                          <a:solidFill>
                            <a:srgbClr val="0000FF"/>
                          </a:solidFill>
                        </a:rPr>
                        <a:t>Student 2 ← answer 2 questions</a:t>
                      </a:r>
                      <a:endParaRPr>
                        <a:solidFill>
                          <a:srgbClr val="FF0000"/>
                        </a:solidFill>
                      </a:endParaRPr>
                    </a:p>
                  </a:txBody>
                  <a:tcPr marT="91425" marB="91425" marR="91425" marL="91425">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this mean people never cooperate?</a:t>
            </a:r>
            <a:endParaRPr/>
          </a:p>
        </p:txBody>
      </p:sp>
      <p:sp>
        <p:nvSpPr>
          <p:cNvPr id="456" name="Google Shape;45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Simplified game’s payoff function does not include:</a:t>
            </a:r>
            <a:endParaRPr/>
          </a:p>
          <a:p>
            <a:pPr indent="-317500" lvl="1" marL="914400" rtl="0" algn="l">
              <a:spcBef>
                <a:spcPts val="0"/>
              </a:spcBef>
              <a:spcAft>
                <a:spcPts val="0"/>
              </a:spcAft>
              <a:buSzPts val="1400"/>
              <a:buChar char="○"/>
            </a:pPr>
            <a:r>
              <a:rPr lang="en"/>
              <a:t>Trust</a:t>
            </a:r>
            <a:endParaRPr/>
          </a:p>
          <a:p>
            <a:pPr indent="-317500" lvl="1" marL="914400" rtl="0" algn="l">
              <a:spcBef>
                <a:spcPts val="0"/>
              </a:spcBef>
              <a:spcAft>
                <a:spcPts val="0"/>
              </a:spcAft>
              <a:buSzPts val="1400"/>
              <a:buChar char="○"/>
            </a:pPr>
            <a:r>
              <a:rPr lang="en"/>
              <a:t>Fear of retribution</a:t>
            </a:r>
            <a:endParaRPr/>
          </a:p>
          <a:p>
            <a:pPr indent="-317500" lvl="1" marL="914400" rtl="0" algn="l">
              <a:spcBef>
                <a:spcPts val="0"/>
              </a:spcBef>
              <a:spcAft>
                <a:spcPts val="0"/>
              </a:spcAft>
              <a:buSzPts val="1400"/>
              <a:buChar char="○"/>
            </a:pPr>
            <a:r>
              <a:rPr lang="en"/>
              <a:t>Reputation</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Real-world games are often iterated</a:t>
            </a:r>
            <a:endParaRPr/>
          </a:p>
          <a:p>
            <a:pPr indent="-317500" lvl="1" marL="914400" rtl="0" algn="l">
              <a:spcBef>
                <a:spcPts val="0"/>
              </a:spcBef>
              <a:spcAft>
                <a:spcPts val="0"/>
              </a:spcAft>
              <a:buSzPts val="1400"/>
              <a:buChar char="○"/>
            </a:pPr>
            <a:r>
              <a:rPr lang="en"/>
              <a:t>Axelrod’s Tournament: “tit-for-tat” strategy won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“Game”?</a:t>
            </a:r>
            <a:endParaRPr/>
          </a:p>
        </p:txBody>
      </p:sp>
      <p:sp>
        <p:nvSpPr>
          <p:cNvPr id="133" name="Google Shape;13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Everyday usage:</a:t>
            </a:r>
            <a:endParaRPr/>
          </a:p>
          <a:p>
            <a:pPr indent="-317500" lvl="0" marL="457200" rtl="0" algn="l">
              <a:spcBef>
                <a:spcPts val="1200"/>
              </a:spcBef>
              <a:spcAft>
                <a:spcPts val="0"/>
              </a:spcAft>
              <a:buSzPts val="1400"/>
              <a:buChar char="●"/>
            </a:pPr>
            <a:r>
              <a:rPr lang="en"/>
              <a:t>Typically some kind of competition</a:t>
            </a:r>
            <a:endParaRPr/>
          </a:p>
          <a:p>
            <a:pPr indent="-317500" lvl="0" marL="457200" rtl="0" algn="l">
              <a:spcBef>
                <a:spcPts val="0"/>
              </a:spcBef>
              <a:spcAft>
                <a:spcPts val="0"/>
              </a:spcAft>
              <a:buSzPts val="1400"/>
              <a:buChar char="●"/>
            </a:pPr>
            <a:r>
              <a:rPr lang="en"/>
              <a:t>Usually more than one player</a:t>
            </a:r>
            <a:endParaRPr/>
          </a:p>
          <a:p>
            <a:pPr indent="-317500" lvl="0" marL="457200" rtl="0" algn="l">
              <a:spcBef>
                <a:spcPts val="0"/>
              </a:spcBef>
              <a:spcAft>
                <a:spcPts val="0"/>
              </a:spcAft>
              <a:buSzPts val="1400"/>
              <a:buChar char="●"/>
            </a:pPr>
            <a:r>
              <a:rPr lang="en"/>
              <a:t>Can involve luck</a:t>
            </a:r>
            <a:endParaRPr/>
          </a:p>
          <a:p>
            <a:pPr indent="-317500" lvl="0" marL="457200" rtl="0" algn="l">
              <a:spcBef>
                <a:spcPts val="0"/>
              </a:spcBef>
              <a:spcAft>
                <a:spcPts val="0"/>
              </a:spcAft>
              <a:buSzPts val="1400"/>
              <a:buChar char="●"/>
            </a:pPr>
            <a:r>
              <a:rPr lang="en"/>
              <a:t>Can involve strategy</a:t>
            </a:r>
            <a:endParaRPr/>
          </a:p>
          <a:p>
            <a:pPr indent="-317500" lvl="0" marL="457200" rtl="0" algn="l">
              <a:spcBef>
                <a:spcPts val="0"/>
              </a:spcBef>
              <a:spcAft>
                <a:spcPts val="0"/>
              </a:spcAft>
              <a:buSzPts val="1400"/>
              <a:buChar char="●"/>
            </a:pPr>
            <a:r>
              <a:rPr lang="en"/>
              <a:t>Can involve skill</a:t>
            </a:r>
            <a:endParaRPr/>
          </a:p>
          <a:p>
            <a:pPr indent="-317500" lvl="0" marL="457200" rtl="0" algn="l">
              <a:spcBef>
                <a:spcPts val="0"/>
              </a:spcBef>
              <a:spcAft>
                <a:spcPts val="0"/>
              </a:spcAft>
              <a:buSzPts val="1400"/>
              <a:buChar char="●"/>
            </a:pPr>
            <a:r>
              <a:rPr lang="en"/>
              <a:t>Usually for fun </a:t>
            </a:r>
            <a:endParaRPr/>
          </a:p>
        </p:txBody>
      </p:sp>
      <p:pic>
        <p:nvPicPr>
          <p:cNvPr id="134" name="Google Shape;134;p29"/>
          <p:cNvPicPr preferRelativeResize="0"/>
          <p:nvPr/>
        </p:nvPicPr>
        <p:blipFill>
          <a:blip r:embed="rId3">
            <a:alphaModFix/>
          </a:blip>
          <a:stretch>
            <a:fillRect/>
          </a:stretch>
        </p:blipFill>
        <p:spPr>
          <a:xfrm>
            <a:off x="3636225" y="359625"/>
            <a:ext cx="2318825" cy="2318825"/>
          </a:xfrm>
          <a:prstGeom prst="rect">
            <a:avLst/>
          </a:prstGeom>
          <a:noFill/>
          <a:ln>
            <a:noFill/>
          </a:ln>
        </p:spPr>
      </p:pic>
      <p:pic>
        <p:nvPicPr>
          <p:cNvPr id="135" name="Google Shape;135;p29"/>
          <p:cNvPicPr preferRelativeResize="0"/>
          <p:nvPr/>
        </p:nvPicPr>
        <p:blipFill>
          <a:blip r:embed="rId4">
            <a:alphaModFix/>
          </a:blip>
          <a:stretch>
            <a:fillRect/>
          </a:stretch>
        </p:blipFill>
        <p:spPr>
          <a:xfrm>
            <a:off x="5880400" y="2894937"/>
            <a:ext cx="3108750" cy="1748675"/>
          </a:xfrm>
          <a:prstGeom prst="rect">
            <a:avLst/>
          </a:prstGeom>
          <a:noFill/>
          <a:ln>
            <a:noFill/>
          </a:ln>
        </p:spPr>
      </p:pic>
      <p:pic>
        <p:nvPicPr>
          <p:cNvPr id="136" name="Google Shape;136;p29"/>
          <p:cNvPicPr preferRelativeResize="0"/>
          <p:nvPr/>
        </p:nvPicPr>
        <p:blipFill>
          <a:blip r:embed="rId5">
            <a:alphaModFix/>
          </a:blip>
          <a:stretch>
            <a:fillRect/>
          </a:stretch>
        </p:blipFill>
        <p:spPr>
          <a:xfrm>
            <a:off x="6397375" y="568125"/>
            <a:ext cx="2074799" cy="1812126"/>
          </a:xfrm>
          <a:prstGeom prst="rect">
            <a:avLst/>
          </a:prstGeom>
          <a:noFill/>
          <a:ln>
            <a:noFill/>
          </a:ln>
        </p:spPr>
      </p:pic>
      <p:pic>
        <p:nvPicPr>
          <p:cNvPr id="137" name="Google Shape;137;p29"/>
          <p:cNvPicPr preferRelativeResize="0"/>
          <p:nvPr/>
        </p:nvPicPr>
        <p:blipFill>
          <a:blip r:embed="rId6">
            <a:alphaModFix/>
          </a:blip>
          <a:stretch>
            <a:fillRect/>
          </a:stretch>
        </p:blipFill>
        <p:spPr>
          <a:xfrm>
            <a:off x="400800" y="3365825"/>
            <a:ext cx="2262575" cy="1696925"/>
          </a:xfrm>
          <a:prstGeom prst="rect">
            <a:avLst/>
          </a:prstGeom>
          <a:noFill/>
          <a:ln>
            <a:noFill/>
          </a:ln>
        </p:spPr>
      </p:pic>
      <p:pic>
        <p:nvPicPr>
          <p:cNvPr id="138" name="Google Shape;138;p29"/>
          <p:cNvPicPr preferRelativeResize="0"/>
          <p:nvPr/>
        </p:nvPicPr>
        <p:blipFill>
          <a:blip r:embed="rId7">
            <a:alphaModFix/>
          </a:blip>
          <a:stretch>
            <a:fillRect/>
          </a:stretch>
        </p:blipFill>
        <p:spPr>
          <a:xfrm>
            <a:off x="3175525" y="2825450"/>
            <a:ext cx="2318824" cy="213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
        <p:nvSpPr>
          <p:cNvPr id="467" name="Google Shape;467;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an insured cyber incident:</a:t>
            </a:r>
            <a:endParaRPr/>
          </a:p>
          <a:p>
            <a:pPr indent="-342900" lvl="0" marL="457200" rtl="0" algn="l">
              <a:spcBef>
                <a:spcPts val="1200"/>
              </a:spcBef>
              <a:spcAft>
                <a:spcPts val="0"/>
              </a:spcAft>
              <a:buSzPts val="1800"/>
              <a:buChar char="●"/>
            </a:pPr>
            <a:r>
              <a:rPr lang="en"/>
              <a:t>If a policyholder is open honest with their insurer about what led to a breach, they might not recover all losses (due to </a:t>
            </a:r>
            <a:r>
              <a:rPr lang="en"/>
              <a:t>exclusions</a:t>
            </a:r>
            <a:r>
              <a:rPr lang="en"/>
              <a:t>), but the insurer can better learn what types of defenses to </a:t>
            </a:r>
            <a:r>
              <a:rPr lang="en"/>
              <a:t>recommend</a:t>
            </a:r>
            <a:r>
              <a:rPr lang="en"/>
              <a:t> to policyholders. </a:t>
            </a:r>
            <a:endParaRPr/>
          </a:p>
          <a:p>
            <a:pPr indent="-342900" lvl="0" marL="914400" rtl="0" algn="l">
              <a:spcBef>
                <a:spcPts val="0"/>
              </a:spcBef>
              <a:spcAft>
                <a:spcPts val="0"/>
              </a:spcAft>
              <a:buSzPts val="1800"/>
              <a:buChar char="●"/>
            </a:pPr>
            <a:r>
              <a:rPr lang="en"/>
              <a:t>This is the </a:t>
            </a:r>
            <a:r>
              <a:rPr b="1" lang="en"/>
              <a:t>cooperate-cooperate</a:t>
            </a:r>
            <a:r>
              <a:rPr i="1" lang="en"/>
              <a:t> </a:t>
            </a:r>
            <a:r>
              <a:rPr lang="en"/>
              <a:t>strategy. </a:t>
            </a:r>
            <a:endParaRPr/>
          </a:p>
          <a:p>
            <a:pPr indent="-342900" lvl="0" marL="914400" rtl="0" algn="l">
              <a:spcBef>
                <a:spcPts val="0"/>
              </a:spcBef>
              <a:spcAft>
                <a:spcPts val="0"/>
              </a:spcAft>
              <a:buSzPts val="1800"/>
              <a:buChar char="●"/>
            </a:pPr>
            <a:r>
              <a:rPr lang="en"/>
              <a:t>We can give this a payoff (-1, -1)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
        <p:nvSpPr>
          <p:cNvPr id="473" name="Google Shape;47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an insured cyber incident:</a:t>
            </a:r>
            <a:endParaRPr/>
          </a:p>
          <a:p>
            <a:pPr indent="-342900" lvl="0" marL="457200" rtl="0" algn="l">
              <a:spcBef>
                <a:spcPts val="1200"/>
              </a:spcBef>
              <a:spcAft>
                <a:spcPts val="0"/>
              </a:spcAft>
              <a:buSzPts val="1800"/>
              <a:buChar char="●"/>
            </a:pPr>
            <a:r>
              <a:rPr lang="en"/>
              <a:t>If a policyholder is evasive with their insurer about what caused the breach, they may not trigger any exclusions. If all the other policyholders were honest with the insurer, the insurer will still have good advice for how to defend against future attacks. </a:t>
            </a:r>
            <a:endParaRPr/>
          </a:p>
          <a:p>
            <a:pPr indent="-342900" lvl="1" marL="914400" rtl="0" algn="l">
              <a:spcBef>
                <a:spcPts val="0"/>
              </a:spcBef>
              <a:spcAft>
                <a:spcPts val="0"/>
              </a:spcAft>
              <a:buSzPts val="1800"/>
              <a:buChar char="○"/>
            </a:pPr>
            <a:r>
              <a:rPr lang="en" sz="1800"/>
              <a:t>This is the </a:t>
            </a:r>
            <a:r>
              <a:rPr b="1" lang="en" sz="1800"/>
              <a:t>defect-cooperate </a:t>
            </a:r>
            <a:r>
              <a:rPr lang="en" sz="1800"/>
              <a:t>strategy</a:t>
            </a:r>
            <a:endParaRPr sz="1800"/>
          </a:p>
          <a:p>
            <a:pPr indent="-342900" lvl="1" marL="914400" rtl="0" algn="l">
              <a:spcBef>
                <a:spcPts val="0"/>
              </a:spcBef>
              <a:spcAft>
                <a:spcPts val="0"/>
              </a:spcAft>
              <a:buSzPts val="1800"/>
              <a:buChar char="○"/>
            </a:pPr>
            <a:r>
              <a:rPr lang="en" sz="1800"/>
              <a:t>We can give this a payoff (0,-3)</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
        <p:nvSpPr>
          <p:cNvPr id="479" name="Google Shape;47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an insured cyber incident:</a:t>
            </a:r>
            <a:endParaRPr/>
          </a:p>
          <a:p>
            <a:pPr indent="-342900" lvl="0" marL="457200" rtl="0" algn="l">
              <a:spcBef>
                <a:spcPts val="1200"/>
              </a:spcBef>
              <a:spcAft>
                <a:spcPts val="0"/>
              </a:spcAft>
              <a:buSzPts val="1800"/>
              <a:buChar char="●"/>
            </a:pPr>
            <a:r>
              <a:rPr lang="en"/>
              <a:t>If a policyholder is honest with their insurer, they may suffer </a:t>
            </a:r>
            <a:r>
              <a:rPr lang="en"/>
              <a:t>exclusions</a:t>
            </a:r>
            <a:r>
              <a:rPr lang="en"/>
              <a:t>.  If none of the other policyholders were honest with the insurer, the insurer has no good advice for how to defend against future attacks. </a:t>
            </a:r>
            <a:endParaRPr/>
          </a:p>
          <a:p>
            <a:pPr indent="-342900" lvl="1" marL="914400" rtl="0" algn="l">
              <a:spcBef>
                <a:spcPts val="0"/>
              </a:spcBef>
              <a:spcAft>
                <a:spcPts val="0"/>
              </a:spcAft>
              <a:buSzPts val="1800"/>
              <a:buChar char="○"/>
            </a:pPr>
            <a:r>
              <a:rPr lang="en" sz="1800"/>
              <a:t>This is the </a:t>
            </a:r>
            <a:r>
              <a:rPr b="1" lang="en" sz="1800"/>
              <a:t>cooperate</a:t>
            </a:r>
            <a:r>
              <a:rPr b="1" lang="en" sz="1800"/>
              <a:t>-defect </a:t>
            </a:r>
            <a:r>
              <a:rPr lang="en" sz="1800"/>
              <a:t>strategy</a:t>
            </a:r>
            <a:endParaRPr sz="1800"/>
          </a:p>
          <a:p>
            <a:pPr indent="-342900" lvl="1" marL="914400" rtl="0" algn="l">
              <a:spcBef>
                <a:spcPts val="0"/>
              </a:spcBef>
              <a:spcAft>
                <a:spcPts val="0"/>
              </a:spcAft>
              <a:buSzPts val="1800"/>
              <a:buChar char="○"/>
            </a:pPr>
            <a:r>
              <a:rPr lang="en" sz="1800"/>
              <a:t>We can give this a payoff (-3,0)</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
        <p:nvSpPr>
          <p:cNvPr id="485" name="Google Shape;485;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an insured cyber incident:</a:t>
            </a:r>
            <a:endParaRPr/>
          </a:p>
          <a:p>
            <a:pPr indent="-342900" lvl="0" marL="457200" rtl="0" algn="l">
              <a:spcBef>
                <a:spcPts val="1200"/>
              </a:spcBef>
              <a:spcAft>
                <a:spcPts val="0"/>
              </a:spcAft>
              <a:buSzPts val="1800"/>
              <a:buChar char="●"/>
            </a:pPr>
            <a:r>
              <a:rPr lang="en"/>
              <a:t>If all policyholders are evasive with their insurer, the insurer does not </a:t>
            </a:r>
            <a:r>
              <a:rPr lang="en"/>
              <a:t>learn</a:t>
            </a:r>
            <a:r>
              <a:rPr lang="en"/>
              <a:t> which defenses are cost effective. The cost of premiums goes up. </a:t>
            </a:r>
            <a:endParaRPr/>
          </a:p>
          <a:p>
            <a:pPr indent="-342900" lvl="1" marL="914400" rtl="0" algn="l">
              <a:spcBef>
                <a:spcPts val="0"/>
              </a:spcBef>
              <a:spcAft>
                <a:spcPts val="0"/>
              </a:spcAft>
              <a:buSzPts val="1800"/>
              <a:buChar char="○"/>
            </a:pPr>
            <a:r>
              <a:rPr lang="en" sz="1800"/>
              <a:t>This is the </a:t>
            </a:r>
            <a:r>
              <a:rPr b="1" lang="en" sz="1800"/>
              <a:t>defect</a:t>
            </a:r>
            <a:r>
              <a:rPr b="1" lang="en" sz="1800"/>
              <a:t>-defect </a:t>
            </a:r>
            <a:r>
              <a:rPr lang="en" sz="1800"/>
              <a:t>strategy</a:t>
            </a:r>
            <a:endParaRPr sz="1800"/>
          </a:p>
          <a:p>
            <a:pPr indent="-342900" lvl="1" marL="914400" rtl="0" algn="l">
              <a:spcBef>
                <a:spcPts val="0"/>
              </a:spcBef>
              <a:spcAft>
                <a:spcPts val="0"/>
              </a:spcAft>
              <a:buSzPts val="1800"/>
              <a:buChar char="○"/>
            </a:pPr>
            <a:r>
              <a:rPr lang="en" sz="1800"/>
              <a:t>We can give this a payoff (-2,-2)</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see prisoner’s dilemmas in security?</a:t>
            </a:r>
            <a:endParaRPr/>
          </a:p>
        </p:txBody>
      </p:sp>
      <p:sp>
        <p:nvSpPr>
          <p:cNvPr id="491" name="Google Shape;491;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an insured cyber incident:</a:t>
            </a:r>
            <a:endParaRPr/>
          </a:p>
          <a:p>
            <a:pPr indent="-342900" lvl="0" marL="457200" rtl="0" algn="l">
              <a:spcBef>
                <a:spcPts val="1200"/>
              </a:spcBef>
              <a:spcAft>
                <a:spcPts val="0"/>
              </a:spcAft>
              <a:buSzPts val="1800"/>
              <a:buChar char="●"/>
            </a:pPr>
            <a:r>
              <a:rPr lang="en"/>
              <a:t>If all policyholders are evasive with their insurer, the insurer does not learn which defenses are cost effective. The cost of premiums goes up. </a:t>
            </a:r>
            <a:endParaRPr/>
          </a:p>
          <a:p>
            <a:pPr indent="-342900" lvl="1" marL="914400" rtl="0" algn="l">
              <a:spcBef>
                <a:spcPts val="0"/>
              </a:spcBef>
              <a:spcAft>
                <a:spcPts val="0"/>
              </a:spcAft>
              <a:buSzPts val="1800"/>
              <a:buChar char="○"/>
            </a:pPr>
            <a:r>
              <a:rPr lang="en" sz="1800"/>
              <a:t>This is the </a:t>
            </a:r>
            <a:r>
              <a:rPr b="1" lang="en" sz="1800"/>
              <a:t>defect-defect </a:t>
            </a:r>
            <a:r>
              <a:rPr lang="en" sz="1800"/>
              <a:t>strategy</a:t>
            </a:r>
            <a:endParaRPr sz="1800"/>
          </a:p>
          <a:p>
            <a:pPr indent="-342900" lvl="1" marL="914400" rtl="0" algn="l">
              <a:spcBef>
                <a:spcPts val="0"/>
              </a:spcBef>
              <a:spcAft>
                <a:spcPts val="0"/>
              </a:spcAft>
              <a:buSzPts val="1800"/>
              <a:buChar char="○"/>
            </a:pPr>
            <a:r>
              <a:rPr lang="en" sz="1800"/>
              <a:t>We can give this a payoff (-2,-2)</a:t>
            </a:r>
            <a:endParaRPr sz="1800"/>
          </a:p>
        </p:txBody>
      </p:sp>
      <p:sp>
        <p:nvSpPr>
          <p:cNvPr id="492" name="Google Shape;492;p70"/>
          <p:cNvSpPr txBox="1"/>
          <p:nvPr/>
        </p:nvSpPr>
        <p:spPr>
          <a:xfrm>
            <a:off x="945500" y="3465950"/>
            <a:ext cx="77217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The payoff matrix is identical to the prisoner’s dilemma</a:t>
            </a:r>
            <a:endParaRPr b="1" sz="1800">
              <a:solidFill>
                <a:srgbClr val="FF0000"/>
              </a:solidFill>
            </a:endParaRPr>
          </a:p>
          <a:p>
            <a:pPr indent="0" lvl="0" marL="0" rtl="0" algn="l">
              <a:spcBef>
                <a:spcPts val="0"/>
              </a:spcBef>
              <a:spcAft>
                <a:spcPts val="0"/>
              </a:spcAft>
              <a:buNone/>
            </a:pPr>
            <a:r>
              <a:t/>
            </a:r>
            <a:endParaRPr b="1" sz="1800">
              <a:solidFill>
                <a:srgbClr val="FF0000"/>
              </a:solidFill>
            </a:endParaRPr>
          </a:p>
          <a:p>
            <a:pPr indent="0" lvl="0" marL="0" rtl="0" algn="l">
              <a:spcBef>
                <a:spcPts val="0"/>
              </a:spcBef>
              <a:spcAft>
                <a:spcPts val="0"/>
              </a:spcAft>
              <a:buNone/>
            </a:pPr>
            <a:r>
              <a:rPr b="1" lang="en" sz="1800">
                <a:solidFill>
                  <a:srgbClr val="FF0000"/>
                </a:solidFill>
              </a:rPr>
              <a:t>Dominant strategy is to defect i.e. be </a:t>
            </a:r>
            <a:r>
              <a:rPr b="1" lang="en" sz="1800">
                <a:solidFill>
                  <a:srgbClr val="FF0000"/>
                </a:solidFill>
              </a:rPr>
              <a:t>evasive</a:t>
            </a:r>
            <a:r>
              <a:rPr b="1" lang="en" sz="1800">
                <a:solidFill>
                  <a:srgbClr val="FF0000"/>
                </a:solidFill>
              </a:rPr>
              <a:t> with insurer</a:t>
            </a:r>
            <a:endParaRPr b="1" sz="1800">
              <a:solidFill>
                <a:srgbClr val="FF0000"/>
              </a:solidFill>
            </a:endParaRPr>
          </a:p>
          <a:p>
            <a:pPr indent="0" lvl="0" marL="0" rtl="0" algn="l">
              <a:spcBef>
                <a:spcPts val="0"/>
              </a:spcBef>
              <a:spcAft>
                <a:spcPts val="0"/>
              </a:spcAft>
              <a:buNone/>
            </a:pPr>
            <a:r>
              <a:t/>
            </a:r>
            <a:endParaRPr b="1" sz="1800">
              <a:solidFill>
                <a:srgbClr val="FF0000"/>
              </a:solidFill>
            </a:endParaRPr>
          </a:p>
          <a:p>
            <a:pPr indent="0" lvl="0" marL="0" rtl="0" algn="l">
              <a:spcBef>
                <a:spcPts val="0"/>
              </a:spcBef>
              <a:spcAft>
                <a:spcPts val="0"/>
              </a:spcAft>
              <a:buNone/>
            </a:pPr>
            <a:r>
              <a:rPr b="1" lang="en" sz="1800">
                <a:solidFill>
                  <a:srgbClr val="FF0000"/>
                </a:solidFill>
              </a:rPr>
              <a:t>Overall utility is not pareto efficient! </a:t>
            </a:r>
            <a:endParaRPr b="1" sz="180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additional terminology</a:t>
            </a:r>
            <a:endParaRPr/>
          </a:p>
        </p:txBody>
      </p:sp>
      <p:sp>
        <p:nvSpPr>
          <p:cNvPr id="498" name="Google Shape;498;p71"/>
          <p:cNvSpPr txBox="1"/>
          <p:nvPr>
            <p:ph idx="1" type="body"/>
          </p:nvPr>
        </p:nvSpPr>
        <p:spPr>
          <a:xfrm>
            <a:off x="311700" y="1152475"/>
            <a:ext cx="8520600" cy="38136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b="1" lang="en"/>
              <a:t>Dominant strategy:</a:t>
            </a:r>
            <a:r>
              <a:rPr lang="en"/>
              <a:t> A strategy that produces the highest possible outcome for every possible competitor action such that</a:t>
            </a:r>
            <a:endParaRPr/>
          </a:p>
          <a:p>
            <a:pPr indent="-297497" lvl="1" marL="914400" rtl="0" algn="l">
              <a:lnSpc>
                <a:spcPct val="150000"/>
              </a:lnSpc>
              <a:spcBef>
                <a:spcPts val="0"/>
              </a:spcBef>
              <a:spcAft>
                <a:spcPts val="0"/>
              </a:spcAft>
              <a:buSzPct val="100000"/>
              <a:buFont typeface="Times New Roman"/>
              <a:buChar char="○"/>
            </a:pPr>
            <a:r>
              <a:rPr lang="en">
                <a:latin typeface="Times New Roman"/>
                <a:ea typeface="Times New Roman"/>
                <a:cs typeface="Times New Roman"/>
                <a:sym typeface="Times New Roman"/>
              </a:rPr>
              <a:t>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 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97497" lvl="1" marL="914400" rtl="0" algn="l">
              <a:lnSpc>
                <a:spcPct val="150000"/>
              </a:lnSpc>
              <a:spcBef>
                <a:spcPts val="0"/>
              </a:spcBef>
              <a:spcAft>
                <a:spcPts val="0"/>
              </a:spcAft>
              <a:buSzPct val="100000"/>
              <a:buChar char="○"/>
            </a:pPr>
            <a:r>
              <a:rPr lang="en"/>
              <a:t>E.g. in the prisoner’s dilemma, it’s always rational to defect, regardless of the other player’s action</a:t>
            </a:r>
            <a:endParaRPr/>
          </a:p>
          <a:p>
            <a:pPr indent="0" lvl="0" marL="914400" rtl="0" algn="l">
              <a:lnSpc>
                <a:spcPct val="150000"/>
              </a:lnSpc>
              <a:spcBef>
                <a:spcPts val="1200"/>
              </a:spcBef>
              <a:spcAft>
                <a:spcPts val="0"/>
              </a:spcAft>
              <a:buNone/>
            </a:pPr>
            <a:r>
              <a:t/>
            </a:r>
            <a:endParaRPr/>
          </a:p>
          <a:p>
            <a:pPr indent="-317182" lvl="0" marL="457200" rtl="0" algn="l">
              <a:spcBef>
                <a:spcPts val="1200"/>
              </a:spcBef>
              <a:spcAft>
                <a:spcPts val="0"/>
              </a:spcAft>
              <a:buSzPct val="100000"/>
              <a:buChar char="●"/>
            </a:pPr>
            <a:r>
              <a:rPr b="1" lang="en"/>
              <a:t>Best reply/best response:</a:t>
            </a:r>
            <a:r>
              <a:rPr lang="en"/>
              <a:t> Player </a:t>
            </a:r>
            <a:r>
              <a:rPr i="1" lang="en">
                <a:latin typeface="Times New Roman"/>
                <a:ea typeface="Times New Roman"/>
                <a:cs typeface="Times New Roman"/>
                <a:sym typeface="Times New Roman"/>
              </a:rPr>
              <a:t>i</a:t>
            </a:r>
            <a:r>
              <a:rPr i="1" lang="en"/>
              <a:t>’</a:t>
            </a:r>
            <a:r>
              <a:rPr lang="en"/>
              <a:t>s strategy that produces the highest possible outcome for a given profile of opponent strategies</a:t>
            </a:r>
            <a:r>
              <a:rPr lang="en">
                <a:latin typeface="Times New Roman"/>
                <a:ea typeface="Times New Roman"/>
                <a:cs typeface="Times New Roman"/>
                <a:sym typeface="Times New Roman"/>
              </a:rPr>
              <a:t>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a:t>
            </a:r>
            <a:r>
              <a:rPr lang="en"/>
              <a:t>such that </a:t>
            </a:r>
            <a:endParaRPr/>
          </a:p>
          <a:p>
            <a:pPr indent="-297497" lvl="1" marL="914400" rtl="0" algn="l">
              <a:lnSpc>
                <a:spcPct val="150000"/>
              </a:lnSpc>
              <a:spcBef>
                <a:spcPts val="0"/>
              </a:spcBef>
              <a:spcAft>
                <a:spcPts val="0"/>
              </a:spcAft>
              <a:buSzPct val="100000"/>
              <a:buFont typeface="Times New Roman"/>
              <a:buChar char="○"/>
            </a:pPr>
            <a:r>
              <a:rPr lang="en">
                <a:latin typeface="Times New Roman"/>
                <a:ea typeface="Times New Roman"/>
                <a:cs typeface="Times New Roman"/>
                <a:sym typeface="Times New Roman"/>
              </a:rPr>
              <a:t>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a:t>
            </a:r>
            <a:endParaRPr baseline="-25000">
              <a:latin typeface="Times New Roman"/>
              <a:ea typeface="Times New Roman"/>
              <a:cs typeface="Times New Roman"/>
              <a:sym typeface="Times New Roman"/>
            </a:endParaRPr>
          </a:p>
          <a:p>
            <a:pPr indent="0" lvl="0" marL="914400" rtl="0" algn="l">
              <a:lnSpc>
                <a:spcPct val="150000"/>
              </a:lnSpc>
              <a:spcBef>
                <a:spcPts val="1200"/>
              </a:spcBef>
              <a:spcAft>
                <a:spcPts val="0"/>
              </a:spcAft>
              <a:buNone/>
            </a:pPr>
            <a:r>
              <a:t/>
            </a:r>
            <a:endParaRPr baseline="-25000">
              <a:latin typeface="Times New Roman"/>
              <a:ea typeface="Times New Roman"/>
              <a:cs typeface="Times New Roman"/>
              <a:sym typeface="Times New Roman"/>
            </a:endParaRPr>
          </a:p>
          <a:p>
            <a:pPr indent="-317182" lvl="0" marL="457200" rtl="0" algn="l">
              <a:spcBef>
                <a:spcPts val="1200"/>
              </a:spcBef>
              <a:spcAft>
                <a:spcPts val="0"/>
              </a:spcAft>
              <a:buSzPct val="100000"/>
              <a:buChar char="●"/>
            </a:pPr>
            <a:r>
              <a:rPr b="1" lang="en"/>
              <a:t>Nash equilibrium:</a:t>
            </a:r>
            <a:r>
              <a:rPr lang="en"/>
              <a:t> A profile of strategies </a:t>
            </a:r>
            <a:r>
              <a:rPr lang="en">
                <a:latin typeface="Times New Roman"/>
                <a:ea typeface="Times New Roman"/>
                <a:cs typeface="Times New Roman"/>
                <a:sym typeface="Times New Roman"/>
              </a:rPr>
              <a:t>a ∈ </a:t>
            </a:r>
            <a:r>
              <a:rPr b="1" lang="en">
                <a:latin typeface="Times New Roman"/>
                <a:ea typeface="Times New Roman"/>
                <a:cs typeface="Times New Roman"/>
                <a:sym typeface="Times New Roman"/>
              </a:rPr>
              <a:t>A</a:t>
            </a:r>
            <a:r>
              <a:rPr b="1" lang="en"/>
              <a:t> </a:t>
            </a:r>
            <a:r>
              <a:rPr lang="en"/>
              <a:t>if </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a:t>
            </a:r>
            <a:r>
              <a:rPr lang="en"/>
              <a:t>is a best response to </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a:t>
            </a:r>
            <a:r>
              <a:rPr lang="en"/>
              <a:t>for each player </a:t>
            </a:r>
            <a:r>
              <a:rPr lang="en">
                <a:latin typeface="Times New Roman"/>
                <a:ea typeface="Times New Roman"/>
                <a:cs typeface="Times New Roman"/>
                <a:sym typeface="Times New Roman"/>
              </a:rPr>
              <a:t>i</a:t>
            </a:r>
            <a:endParaRPr>
              <a:latin typeface="Times New Roman"/>
              <a:ea typeface="Times New Roman"/>
              <a:cs typeface="Times New Roman"/>
              <a:sym typeface="Times New Roman"/>
            </a:endParaRPr>
          </a:p>
          <a:p>
            <a:pPr indent="-297497" lvl="1" marL="914400" rtl="0" algn="l">
              <a:lnSpc>
                <a:spcPct val="150000"/>
              </a:lnSpc>
              <a:spcBef>
                <a:spcPts val="0"/>
              </a:spcBef>
              <a:spcAft>
                <a:spcPts val="0"/>
              </a:spcAft>
              <a:buSzPct val="100000"/>
              <a:buChar char="○"/>
            </a:pPr>
            <a:r>
              <a:rPr lang="en">
                <a:latin typeface="Times New Roman"/>
                <a:ea typeface="Times New Roman"/>
                <a:cs typeface="Times New Roman"/>
                <a:sym typeface="Times New Roman"/>
              </a:rPr>
              <a:t>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u</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 a</a:t>
            </a:r>
            <a:r>
              <a:rPr baseline="-25000" lang="en">
                <a:latin typeface="Times New Roman"/>
                <a:ea typeface="Times New Roman"/>
                <a:cs typeface="Times New Roman"/>
                <a:sym typeface="Times New Roman"/>
              </a:rPr>
              <a:t>~i  </a:t>
            </a:r>
            <a:r>
              <a:rPr lang="en">
                <a:latin typeface="Times New Roman"/>
                <a:ea typeface="Times New Roman"/>
                <a:cs typeface="Times New Roman"/>
                <a:sym typeface="Times New Roman"/>
              </a:rPr>
              <a:t>)     ∀ i,   ∀ a</a:t>
            </a:r>
            <a:r>
              <a:rPr baseline="-25000" lang="en">
                <a:latin typeface="Times New Roman"/>
                <a:ea typeface="Times New Roman"/>
                <a:cs typeface="Times New Roman"/>
                <a:sym typeface="Times New Roman"/>
              </a:rPr>
              <a:t>~i</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97497" lvl="1" marL="914400" rtl="0" algn="l">
              <a:lnSpc>
                <a:spcPct val="150000"/>
              </a:lnSpc>
              <a:spcBef>
                <a:spcPts val="0"/>
              </a:spcBef>
              <a:spcAft>
                <a:spcPts val="0"/>
              </a:spcAft>
              <a:buSzPct val="100000"/>
              <a:buChar char="○"/>
            </a:pPr>
            <a:r>
              <a:rPr lang="en"/>
              <a:t>How is this different from a dominant strategy? </a:t>
            </a:r>
            <a:endParaRPr/>
          </a:p>
          <a:p>
            <a:pPr indent="-297497" lvl="2" marL="1371600" rtl="0" algn="l">
              <a:lnSpc>
                <a:spcPct val="150000"/>
              </a:lnSpc>
              <a:spcBef>
                <a:spcPts val="0"/>
              </a:spcBef>
              <a:spcAft>
                <a:spcPts val="0"/>
              </a:spcAft>
              <a:buSzPct val="100000"/>
              <a:buChar char="■"/>
            </a:pPr>
            <a:r>
              <a:rPr lang="en"/>
              <a:t>All it requires is that there is a optimal strategy for each player i for each of the other players’ actions (not necessarily that this strategy is the same regardless of the other players’ actions)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 “Nash” equilibrium?</a:t>
            </a:r>
            <a:endParaRPr/>
          </a:p>
        </p:txBody>
      </p:sp>
      <p:pic>
        <p:nvPicPr>
          <p:cNvPr id="504" name="Google Shape;504;p72"/>
          <p:cNvPicPr preferRelativeResize="0"/>
          <p:nvPr/>
        </p:nvPicPr>
        <p:blipFill>
          <a:blip r:embed="rId3">
            <a:alphaModFix/>
          </a:blip>
          <a:stretch>
            <a:fillRect/>
          </a:stretch>
        </p:blipFill>
        <p:spPr>
          <a:xfrm>
            <a:off x="5286875" y="1197588"/>
            <a:ext cx="2466975" cy="3667125"/>
          </a:xfrm>
          <a:prstGeom prst="rect">
            <a:avLst/>
          </a:prstGeom>
          <a:noFill/>
          <a:ln>
            <a:noFill/>
          </a:ln>
        </p:spPr>
      </p:pic>
      <p:pic>
        <p:nvPicPr>
          <p:cNvPr id="505" name="Google Shape;505;p72"/>
          <p:cNvPicPr preferRelativeResize="0"/>
          <p:nvPr/>
        </p:nvPicPr>
        <p:blipFill>
          <a:blip r:embed="rId4">
            <a:alphaModFix/>
          </a:blip>
          <a:stretch>
            <a:fillRect/>
          </a:stretch>
        </p:blipFill>
        <p:spPr>
          <a:xfrm>
            <a:off x="1204402" y="1197600"/>
            <a:ext cx="2431873" cy="3667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(These guys were important too)</a:t>
            </a:r>
            <a:endParaRPr/>
          </a:p>
        </p:txBody>
      </p:sp>
      <p:pic>
        <p:nvPicPr>
          <p:cNvPr id="511" name="Google Shape;511;p73"/>
          <p:cNvPicPr preferRelativeResize="0"/>
          <p:nvPr/>
        </p:nvPicPr>
        <p:blipFill>
          <a:blip r:embed="rId3">
            <a:alphaModFix/>
          </a:blip>
          <a:stretch>
            <a:fillRect/>
          </a:stretch>
        </p:blipFill>
        <p:spPr>
          <a:xfrm>
            <a:off x="818175" y="1221325"/>
            <a:ext cx="2428175" cy="3166550"/>
          </a:xfrm>
          <a:prstGeom prst="rect">
            <a:avLst/>
          </a:prstGeom>
          <a:noFill/>
          <a:ln>
            <a:noFill/>
          </a:ln>
        </p:spPr>
      </p:pic>
      <p:pic>
        <p:nvPicPr>
          <p:cNvPr id="512" name="Google Shape;512;p73"/>
          <p:cNvPicPr preferRelativeResize="0"/>
          <p:nvPr/>
        </p:nvPicPr>
        <p:blipFill>
          <a:blip r:embed="rId4">
            <a:alphaModFix/>
          </a:blip>
          <a:stretch>
            <a:fillRect/>
          </a:stretch>
        </p:blipFill>
        <p:spPr>
          <a:xfrm>
            <a:off x="6575825" y="1166486"/>
            <a:ext cx="2428175" cy="3276238"/>
          </a:xfrm>
          <a:prstGeom prst="rect">
            <a:avLst/>
          </a:prstGeom>
          <a:noFill/>
          <a:ln>
            <a:noFill/>
          </a:ln>
        </p:spPr>
      </p:pic>
      <p:pic>
        <p:nvPicPr>
          <p:cNvPr id="513" name="Google Shape;513;p73"/>
          <p:cNvPicPr preferRelativeResize="0"/>
          <p:nvPr/>
        </p:nvPicPr>
        <p:blipFill>
          <a:blip r:embed="rId5">
            <a:alphaModFix/>
          </a:blip>
          <a:stretch>
            <a:fillRect/>
          </a:stretch>
        </p:blipFill>
        <p:spPr>
          <a:xfrm>
            <a:off x="3742675" y="1166475"/>
            <a:ext cx="2336826" cy="3503301"/>
          </a:xfrm>
          <a:prstGeom prst="rect">
            <a:avLst/>
          </a:prstGeom>
          <a:noFill/>
          <a:ln>
            <a:noFill/>
          </a:ln>
        </p:spPr>
      </p:pic>
      <p:sp>
        <p:nvSpPr>
          <p:cNvPr id="514" name="Google Shape;514;p73"/>
          <p:cNvSpPr txBox="1"/>
          <p:nvPr/>
        </p:nvSpPr>
        <p:spPr>
          <a:xfrm>
            <a:off x="818175" y="4387875"/>
            <a:ext cx="24282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2"/>
                </a:solidFill>
              </a:rPr>
              <a:t>John von Neumann</a:t>
            </a:r>
            <a:endParaRPr sz="1600">
              <a:solidFill>
                <a:schemeClr val="dk2"/>
              </a:solidFill>
            </a:endParaRPr>
          </a:p>
          <a:p>
            <a:pPr indent="0" lvl="0" marL="0" rtl="0" algn="ctr">
              <a:spcBef>
                <a:spcPts val="0"/>
              </a:spcBef>
              <a:spcAft>
                <a:spcPts val="0"/>
              </a:spcAft>
              <a:buNone/>
            </a:pPr>
            <a:r>
              <a:t/>
            </a:r>
            <a:endParaRPr sz="1600">
              <a:solidFill>
                <a:schemeClr val="dk2"/>
              </a:solidFill>
            </a:endParaRPr>
          </a:p>
        </p:txBody>
      </p:sp>
      <p:sp>
        <p:nvSpPr>
          <p:cNvPr id="515" name="Google Shape;515;p73"/>
          <p:cNvSpPr txBox="1"/>
          <p:nvPr/>
        </p:nvSpPr>
        <p:spPr>
          <a:xfrm>
            <a:off x="6575800" y="4442725"/>
            <a:ext cx="24282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Oskar Morganstern</a:t>
            </a:r>
            <a:endParaRPr sz="1600">
              <a:solidFill>
                <a:schemeClr val="dk2"/>
              </a:solidFill>
            </a:endParaRPr>
          </a:p>
          <a:p>
            <a:pPr indent="0" lvl="0" marL="0" rtl="0" algn="ctr">
              <a:spcBef>
                <a:spcPts val="0"/>
              </a:spcBef>
              <a:spcAft>
                <a:spcPts val="0"/>
              </a:spcAft>
              <a:buNone/>
            </a:pPr>
            <a:r>
              <a:t/>
            </a:r>
            <a:endParaRPr sz="16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 sum games</a:t>
            </a:r>
            <a:endParaRPr/>
          </a:p>
        </p:txBody>
      </p:sp>
      <p:graphicFrame>
        <p:nvGraphicFramePr>
          <p:cNvPr id="521" name="Google Shape;521;p74"/>
          <p:cNvGraphicFramePr/>
          <p:nvPr/>
        </p:nvGraphicFramePr>
        <p:xfrm>
          <a:off x="311700" y="2139550"/>
          <a:ext cx="3000000" cy="3000000"/>
        </p:xfrm>
        <a:graphic>
          <a:graphicData uri="http://schemas.openxmlformats.org/drawingml/2006/table">
            <a:tbl>
              <a:tblPr>
                <a:noFill/>
                <a:tableStyleId>{AC23FC31-3CBB-439C-8666-D03C7A625BAA}</a:tableStyleId>
              </a:tblPr>
              <a:tblGrid>
                <a:gridCol w="1069875"/>
                <a:gridCol w="1069875"/>
                <a:gridCol w="1069875"/>
                <a:gridCol w="1069875"/>
                <a:gridCol w="1069875"/>
              </a:tblGrid>
              <a:tr h="381000">
                <a:tc>
                  <a:txBody>
                    <a:bodyPr/>
                    <a:lstStyle/>
                    <a:p>
                      <a:pPr indent="0" lvl="0" marL="0" rtl="0" algn="ctr">
                        <a:spcBef>
                          <a:spcPts val="0"/>
                        </a:spcBef>
                        <a:spcAft>
                          <a:spcPts val="0"/>
                        </a:spcAft>
                        <a:buNone/>
                      </a:pPr>
                      <a:r>
                        <a:t/>
                      </a:r>
                      <a:endParaRPr sz="1100"/>
                    </a:p>
                  </a:txBody>
                  <a:tcPr marT="91425" marB="91425" marR="91425" marL="91425">
                    <a:solidFill>
                      <a:srgbClr val="D9D9D9"/>
                    </a:solidFill>
                  </a:tcPr>
                </a:tc>
                <a:tc gridSpan="4">
                  <a:txBody>
                    <a:bodyPr/>
                    <a:lstStyle/>
                    <a:p>
                      <a:pPr indent="0" lvl="0" marL="0" rtl="0" algn="ctr">
                        <a:spcBef>
                          <a:spcPts val="0"/>
                        </a:spcBef>
                        <a:spcAft>
                          <a:spcPts val="0"/>
                        </a:spcAft>
                        <a:buNone/>
                      </a:pPr>
                      <a:r>
                        <a:rPr lang="en" sz="1100">
                          <a:solidFill>
                            <a:srgbClr val="0000FF"/>
                          </a:solidFill>
                        </a:rPr>
                        <a:t>Player2</a:t>
                      </a:r>
                      <a:endParaRPr sz="1100">
                        <a:solidFill>
                          <a:srgbClr val="0000FF"/>
                        </a:solidFill>
                      </a:endParaRPr>
                    </a:p>
                  </a:txBody>
                  <a:tcPr marT="91425" marB="91425" marR="91425" marL="91425">
                    <a:solidFill>
                      <a:srgbClr val="D9D9D9"/>
                    </a:solidFill>
                  </a:tcPr>
                </a:tc>
                <a:tc hMerge="1"/>
                <a:tc hMerge="1"/>
                <a:tc hMerge="1"/>
              </a:tr>
              <a:tr h="381000">
                <a:tc rowSpan="4">
                  <a:txBody>
                    <a:bodyPr/>
                    <a:lstStyle/>
                    <a:p>
                      <a:pPr indent="0" lvl="0" marL="0" rtl="0" algn="ctr">
                        <a:spcBef>
                          <a:spcPts val="0"/>
                        </a:spcBef>
                        <a:spcAft>
                          <a:spcPts val="0"/>
                        </a:spcAft>
                        <a:buNone/>
                      </a:pPr>
                      <a:r>
                        <a:rPr lang="en" sz="1100">
                          <a:solidFill>
                            <a:srgbClr val="FF0000"/>
                          </a:solidFill>
                        </a:rPr>
                        <a:t>Player1</a:t>
                      </a:r>
                      <a:endParaRPr sz="1100">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Rock</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Paper</a:t>
                      </a:r>
                      <a:endParaRPr sz="1100"/>
                    </a:p>
                  </a:txBody>
                  <a:tcPr marT="91425" marB="91425" marR="91425" marL="91425">
                    <a:solidFill>
                      <a:srgbClr val="EFEFEF"/>
                    </a:solidFill>
                  </a:tcPr>
                </a:tc>
                <a:tc>
                  <a:txBody>
                    <a:bodyPr/>
                    <a:lstStyle/>
                    <a:p>
                      <a:pPr indent="0" lvl="0" marL="0" rtl="0" algn="ctr">
                        <a:spcBef>
                          <a:spcPts val="0"/>
                        </a:spcBef>
                        <a:spcAft>
                          <a:spcPts val="0"/>
                        </a:spcAft>
                        <a:buNone/>
                      </a:pPr>
                      <a:r>
                        <a:rPr lang="en" sz="1100"/>
                        <a:t>Scissors</a:t>
                      </a:r>
                      <a:endParaRPr sz="1100"/>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sz="1100"/>
                        <a:t>Rock</a:t>
                      </a:r>
                      <a:endParaRPr sz="1100"/>
                    </a:p>
                  </a:txBody>
                  <a:tcPr marT="91425" marB="91425" marR="91425" marL="91425">
                    <a:solidFill>
                      <a:srgbClr val="F3F3F3"/>
                    </a:solidFill>
                  </a:tcPr>
                </a:tc>
                <a:tc>
                  <a:txBody>
                    <a:bodyPr/>
                    <a:lstStyle/>
                    <a:p>
                      <a:pPr indent="0" lvl="0" marL="0" rtl="0" algn="ctr">
                        <a:spcBef>
                          <a:spcPts val="0"/>
                        </a:spcBef>
                        <a:spcAft>
                          <a:spcPts val="0"/>
                        </a:spcAft>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solidFill>
                          <a:srgbClr val="0000FF"/>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r>
              <a:tr h="381000">
                <a:tc vMerge="1"/>
                <a:tc>
                  <a:txBody>
                    <a:bodyPr/>
                    <a:lstStyle/>
                    <a:p>
                      <a:pPr indent="0" lvl="0" marL="0" rtl="0" algn="ctr">
                        <a:spcBef>
                          <a:spcPts val="0"/>
                        </a:spcBef>
                        <a:spcAft>
                          <a:spcPts val="0"/>
                        </a:spcAft>
                        <a:buNone/>
                      </a:pPr>
                      <a:r>
                        <a:rPr lang="en" sz="1100"/>
                        <a:t>Paper</a:t>
                      </a:r>
                      <a:endParaRPr sz="1100"/>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r>
              <a:tr h="381000">
                <a:tc vMerge="1"/>
                <a:tc>
                  <a:txBody>
                    <a:bodyPr/>
                    <a:lstStyle/>
                    <a:p>
                      <a:pPr indent="0" lvl="0" marL="0" rtl="0" algn="ctr">
                        <a:spcBef>
                          <a:spcPts val="0"/>
                        </a:spcBef>
                        <a:spcAft>
                          <a:spcPts val="0"/>
                        </a:spcAft>
                        <a:buNone/>
                      </a:pPr>
                      <a:r>
                        <a:rPr lang="en" sz="1100"/>
                        <a:t>Scissors</a:t>
                      </a:r>
                      <a:endParaRPr sz="1100"/>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1</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-1</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rgbClr val="FF0000"/>
                          </a:solidFill>
                        </a:rPr>
                        <a:t>Player1 ← 0</a:t>
                      </a:r>
                      <a:endParaRPr sz="1100">
                        <a:solidFill>
                          <a:srgbClr val="FF0000"/>
                        </a:solidFill>
                      </a:endParaRPr>
                    </a:p>
                    <a:p>
                      <a:pPr indent="0" lvl="0" marL="0" rtl="0" algn="ctr">
                        <a:spcBef>
                          <a:spcPts val="0"/>
                        </a:spcBef>
                        <a:spcAft>
                          <a:spcPts val="0"/>
                        </a:spcAft>
                        <a:buClr>
                          <a:schemeClr val="dk1"/>
                        </a:buClr>
                        <a:buSzPts val="1100"/>
                        <a:buFont typeface="Arial"/>
                        <a:buNone/>
                      </a:pPr>
                      <a:r>
                        <a:rPr lang="en" sz="1100">
                          <a:solidFill>
                            <a:srgbClr val="0000FF"/>
                          </a:solidFill>
                        </a:rPr>
                        <a:t>Player2 ← 0</a:t>
                      </a:r>
                      <a:endParaRPr sz="1100"/>
                    </a:p>
                  </a:txBody>
                  <a:tcPr marT="91425" marB="91425" marR="91425" marL="91425"/>
                </a:tc>
              </a:tr>
            </a:tbl>
          </a:graphicData>
        </a:graphic>
      </p:graphicFrame>
      <p:pic>
        <p:nvPicPr>
          <p:cNvPr id="522" name="Google Shape;522;p74"/>
          <p:cNvPicPr preferRelativeResize="0"/>
          <p:nvPr/>
        </p:nvPicPr>
        <p:blipFill>
          <a:blip r:embed="rId3">
            <a:alphaModFix/>
          </a:blip>
          <a:stretch>
            <a:fillRect/>
          </a:stretch>
        </p:blipFill>
        <p:spPr>
          <a:xfrm>
            <a:off x="5964492" y="1905825"/>
            <a:ext cx="2665602" cy="2550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“Game”?</a:t>
            </a:r>
            <a:endParaRPr/>
          </a:p>
        </p:txBody>
      </p:sp>
      <p:sp>
        <p:nvSpPr>
          <p:cNvPr id="144" name="Google Shape;144;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Everyday usage:</a:t>
            </a:r>
            <a:endParaRPr/>
          </a:p>
          <a:p>
            <a:pPr indent="-317500" lvl="0" marL="457200" rtl="0" algn="l">
              <a:spcBef>
                <a:spcPts val="1200"/>
              </a:spcBef>
              <a:spcAft>
                <a:spcPts val="0"/>
              </a:spcAft>
              <a:buSzPts val="1400"/>
              <a:buChar char="●"/>
            </a:pPr>
            <a:r>
              <a:rPr lang="en"/>
              <a:t>Typically some kind of competition</a:t>
            </a:r>
            <a:endParaRPr/>
          </a:p>
          <a:p>
            <a:pPr indent="-317500" lvl="0" marL="457200" rtl="0" algn="l">
              <a:spcBef>
                <a:spcPts val="0"/>
              </a:spcBef>
              <a:spcAft>
                <a:spcPts val="0"/>
              </a:spcAft>
              <a:buSzPts val="1400"/>
              <a:buChar char="●"/>
            </a:pPr>
            <a:r>
              <a:rPr lang="en"/>
              <a:t>Usually more than one player</a:t>
            </a:r>
            <a:endParaRPr/>
          </a:p>
          <a:p>
            <a:pPr indent="-317500" lvl="0" marL="457200" rtl="0" algn="l">
              <a:spcBef>
                <a:spcPts val="0"/>
              </a:spcBef>
              <a:spcAft>
                <a:spcPts val="0"/>
              </a:spcAft>
              <a:buSzPts val="1400"/>
              <a:buChar char="●"/>
            </a:pPr>
            <a:r>
              <a:rPr lang="en"/>
              <a:t>Can involve luck</a:t>
            </a:r>
            <a:endParaRPr/>
          </a:p>
          <a:p>
            <a:pPr indent="-317500" lvl="0" marL="457200" rtl="0" algn="l">
              <a:spcBef>
                <a:spcPts val="0"/>
              </a:spcBef>
              <a:spcAft>
                <a:spcPts val="0"/>
              </a:spcAft>
              <a:buSzPts val="1400"/>
              <a:buChar char="●"/>
            </a:pPr>
            <a:r>
              <a:rPr lang="en"/>
              <a:t>Can involve strategy</a:t>
            </a:r>
            <a:endParaRPr/>
          </a:p>
          <a:p>
            <a:pPr indent="-317500" lvl="0" marL="457200" rtl="0" algn="l">
              <a:spcBef>
                <a:spcPts val="0"/>
              </a:spcBef>
              <a:spcAft>
                <a:spcPts val="0"/>
              </a:spcAft>
              <a:buSzPts val="1400"/>
              <a:buChar char="●"/>
            </a:pPr>
            <a:r>
              <a:rPr lang="en"/>
              <a:t>Can involve skill</a:t>
            </a:r>
            <a:endParaRPr/>
          </a:p>
          <a:p>
            <a:pPr indent="-317500" lvl="0" marL="457200" rtl="0" algn="l">
              <a:spcBef>
                <a:spcPts val="0"/>
              </a:spcBef>
              <a:spcAft>
                <a:spcPts val="0"/>
              </a:spcAft>
              <a:buSzPts val="1400"/>
              <a:buChar char="●"/>
            </a:pPr>
            <a:r>
              <a:rPr lang="en"/>
              <a:t>Usually for fun </a:t>
            </a:r>
            <a:endParaRPr/>
          </a:p>
        </p:txBody>
      </p:sp>
      <p:sp>
        <p:nvSpPr>
          <p:cNvPr id="145" name="Google Shape;145;p30"/>
          <p:cNvSpPr txBox="1"/>
          <p:nvPr>
            <p:ph idx="2" type="body"/>
          </p:nvPr>
        </p:nvSpPr>
        <p:spPr>
          <a:xfrm>
            <a:off x="3821050" y="1152475"/>
            <a:ext cx="5322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Game Theory:</a:t>
            </a:r>
            <a:endParaRPr/>
          </a:p>
          <a:p>
            <a:pPr indent="-317500" lvl="0" marL="457200" rtl="0" algn="l">
              <a:spcBef>
                <a:spcPts val="1200"/>
              </a:spcBef>
              <a:spcAft>
                <a:spcPts val="0"/>
              </a:spcAft>
              <a:buSzPts val="1400"/>
              <a:buChar char="●"/>
            </a:pPr>
            <a:r>
              <a:rPr lang="en"/>
              <a:t>A mathematical description of a competition</a:t>
            </a:r>
            <a:endParaRPr/>
          </a:p>
          <a:p>
            <a:pPr indent="-317500" lvl="0" marL="457200" rtl="0" algn="l">
              <a:spcBef>
                <a:spcPts val="0"/>
              </a:spcBef>
              <a:spcAft>
                <a:spcPts val="0"/>
              </a:spcAft>
              <a:buSzPts val="1400"/>
              <a:buChar char="●"/>
            </a:pPr>
            <a:r>
              <a:rPr lang="en"/>
              <a:t>2+ players  (1-player games = decision theory)</a:t>
            </a:r>
            <a:endParaRPr/>
          </a:p>
          <a:p>
            <a:pPr indent="-317500" lvl="0" marL="457200" rtl="0" algn="l">
              <a:spcBef>
                <a:spcPts val="0"/>
              </a:spcBef>
              <a:spcAft>
                <a:spcPts val="0"/>
              </a:spcAft>
              <a:buSzPts val="1400"/>
              <a:buChar char="●"/>
            </a:pPr>
            <a:r>
              <a:rPr lang="en"/>
              <a:t>Can involve “luck” (i.e. nondeterminism)</a:t>
            </a:r>
            <a:endParaRPr/>
          </a:p>
          <a:p>
            <a:pPr indent="-317500" lvl="0" marL="457200" rtl="0" algn="l">
              <a:spcBef>
                <a:spcPts val="0"/>
              </a:spcBef>
              <a:spcAft>
                <a:spcPts val="0"/>
              </a:spcAft>
              <a:buSzPts val="1400"/>
              <a:buChar char="●"/>
            </a:pPr>
            <a:r>
              <a:rPr lang="en"/>
              <a:t>Strategy is the central focus of game theory</a:t>
            </a:r>
            <a:endParaRPr/>
          </a:p>
          <a:p>
            <a:pPr indent="-317500" lvl="0" marL="457200" rtl="0" algn="l">
              <a:spcBef>
                <a:spcPts val="0"/>
              </a:spcBef>
              <a:spcAft>
                <a:spcPts val="0"/>
              </a:spcAft>
              <a:buSzPts val="1400"/>
              <a:buChar char="●"/>
            </a:pPr>
            <a:r>
              <a:rPr lang="en"/>
              <a:t>Not really about skill (unless skill = choosing best strategy!)</a:t>
            </a:r>
            <a:endParaRPr/>
          </a:p>
          <a:p>
            <a:pPr indent="-317500" lvl="0" marL="457200" rtl="0" algn="l">
              <a:spcBef>
                <a:spcPts val="0"/>
              </a:spcBef>
              <a:spcAft>
                <a:spcPts val="0"/>
              </a:spcAft>
              <a:buSzPts val="1400"/>
              <a:buChar char="●"/>
            </a:pPr>
            <a:r>
              <a:rPr lang="en"/>
              <a:t>Always</a:t>
            </a:r>
            <a:r>
              <a:rPr lang="en"/>
              <a:t> f</a:t>
            </a:r>
            <a:r>
              <a:rPr lang="en"/>
              <a:t>un (for us, not </a:t>
            </a:r>
            <a:r>
              <a:rPr lang="en"/>
              <a:t>always </a:t>
            </a:r>
            <a:r>
              <a:rPr lang="en"/>
              <a:t>the players)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Negative</a:t>
            </a:r>
            <a:r>
              <a:rPr lang="en"/>
              <a:t> sum games</a:t>
            </a:r>
            <a:endParaRPr/>
          </a:p>
        </p:txBody>
      </p:sp>
      <p:graphicFrame>
        <p:nvGraphicFramePr>
          <p:cNvPr id="528" name="Google Shape;528;p75"/>
          <p:cNvGraphicFramePr/>
          <p:nvPr/>
        </p:nvGraphicFramePr>
        <p:xfrm>
          <a:off x="2038650" y="1707900"/>
          <a:ext cx="3000000" cy="3000000"/>
        </p:xfrm>
        <a:graphic>
          <a:graphicData uri="http://schemas.openxmlformats.org/drawingml/2006/table">
            <a:tbl>
              <a:tblPr>
                <a:noFill/>
                <a:tableStyleId>{AC23FC31-3CBB-439C-8666-D03C7A625BAA}</a:tableStyleId>
              </a:tblPr>
              <a:tblGrid>
                <a:gridCol w="1266675"/>
                <a:gridCol w="1266675"/>
                <a:gridCol w="1266675"/>
                <a:gridCol w="12666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gridSpan="3">
                  <a:txBody>
                    <a:bodyPr/>
                    <a:lstStyle/>
                    <a:p>
                      <a:pPr indent="0" lvl="0" marL="0" rtl="0" algn="ctr">
                        <a:spcBef>
                          <a:spcPts val="0"/>
                        </a:spcBef>
                        <a:spcAft>
                          <a:spcPts val="0"/>
                        </a:spcAft>
                        <a:buNone/>
                      </a:pPr>
                      <a:r>
                        <a:rPr lang="en">
                          <a:solidFill>
                            <a:srgbClr val="0000FF"/>
                          </a:solidFill>
                        </a:rPr>
                        <a:t>Prisoner 2</a:t>
                      </a:r>
                      <a:endParaRPr>
                        <a:solidFill>
                          <a:srgbClr val="0000FF"/>
                        </a:solidFill>
                      </a:endParaRPr>
                    </a:p>
                  </a:txBody>
                  <a:tcPr marT="91425" marB="91425" marR="91425" marL="91425">
                    <a:solidFill>
                      <a:srgbClr val="D9D9D9"/>
                    </a:solidFill>
                  </a:tcPr>
                </a:tc>
                <a:tc hMerge="1"/>
                <a:tc hMerge="1"/>
              </a:tr>
              <a:tr h="381000">
                <a:tc rowSpan="3">
                  <a:txBody>
                    <a:bodyPr/>
                    <a:lstStyle/>
                    <a:p>
                      <a:pPr indent="0" lvl="0" marL="0" rtl="0" algn="ctr">
                        <a:spcBef>
                          <a:spcPts val="0"/>
                        </a:spcBef>
                        <a:spcAft>
                          <a:spcPts val="0"/>
                        </a:spcAft>
                        <a:buNone/>
                      </a:pPr>
                      <a:r>
                        <a:rPr lang="en">
                          <a:solidFill>
                            <a:srgbClr val="FF0000"/>
                          </a:solidFill>
                        </a:rPr>
                        <a:t>Prisoner 1</a:t>
                      </a:r>
                      <a:endParaRPr>
                        <a:solidFill>
                          <a:srgbClr val="FF0000"/>
                        </a:solidFill>
                      </a:endParaRPr>
                    </a:p>
                  </a:txBody>
                  <a:tcPr marT="91425" marB="91425" marR="91425" marL="91425" anchor="ctr">
                    <a:solidFill>
                      <a:srgbClr val="D9D9D9"/>
                    </a:solidFill>
                  </a:tcPr>
                </a:tc>
                <a:tc>
                  <a:txBody>
                    <a:bodyPr/>
                    <a:lstStyle/>
                    <a:p>
                      <a:pPr indent="0" lvl="0" marL="0" rtl="0" algn="ctr">
                        <a:spcBef>
                          <a:spcPts val="0"/>
                        </a:spcBef>
                        <a:spcAft>
                          <a:spcPts val="0"/>
                        </a:spcAft>
                        <a:buNone/>
                      </a:pPr>
                      <a:r>
                        <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Cooperate</a:t>
                      </a:r>
                      <a:endParaRPr/>
                    </a:p>
                  </a:txBody>
                  <a:tcPr marT="91425" marB="91425" marR="91425" marL="91425">
                    <a:solidFill>
                      <a:srgbClr val="EFEFEF"/>
                    </a:solidFill>
                  </a:tcPr>
                </a:tc>
                <a:tc>
                  <a:txBody>
                    <a:bodyPr/>
                    <a:lstStyle/>
                    <a:p>
                      <a:pPr indent="0" lvl="0" marL="0" rtl="0" algn="ctr">
                        <a:spcBef>
                          <a:spcPts val="0"/>
                        </a:spcBef>
                        <a:spcAft>
                          <a:spcPts val="0"/>
                        </a:spcAft>
                        <a:buNone/>
                      </a:pPr>
                      <a:r>
                        <a:rPr lang="en"/>
                        <a:t>Defect</a:t>
                      </a:r>
                      <a:endParaRPr/>
                    </a:p>
                  </a:txBody>
                  <a:tcPr marT="91425" marB="91425" marR="91425" marL="91425">
                    <a:solidFill>
                      <a:srgbClr val="EFEFEF"/>
                    </a:solidFill>
                  </a:tcPr>
                </a:tc>
              </a:tr>
              <a:tr h="381000">
                <a:tc vMerge="1"/>
                <a:tc>
                  <a:txBody>
                    <a:bodyPr/>
                    <a:lstStyle/>
                    <a:p>
                      <a:pPr indent="0" lvl="0" marL="0" rtl="0" algn="ctr">
                        <a:spcBef>
                          <a:spcPts val="0"/>
                        </a:spcBef>
                        <a:spcAft>
                          <a:spcPts val="0"/>
                        </a:spcAft>
                        <a:buNone/>
                      </a:pPr>
                      <a:r>
                        <a:rPr lang="en"/>
                        <a:t>Cooperate</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-1</a:t>
                      </a:r>
                      <a:endParaRPr>
                        <a:solidFill>
                          <a:srgbClr val="FF0000"/>
                        </a:solidFill>
                      </a:endParaRPr>
                    </a:p>
                    <a:p>
                      <a:pPr indent="0" lvl="0" marL="0" rtl="0" algn="ctr">
                        <a:spcBef>
                          <a:spcPts val="0"/>
                        </a:spcBef>
                        <a:spcAft>
                          <a:spcPts val="0"/>
                        </a:spcAft>
                        <a:buNone/>
                      </a:pPr>
                      <a:r>
                        <a:rPr lang="en">
                          <a:solidFill>
                            <a:srgbClr val="0000FF"/>
                          </a:solidFill>
                        </a:rPr>
                        <a:t>Player2 ← -1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-3</a:t>
                      </a:r>
                      <a:endParaRPr>
                        <a:solidFill>
                          <a:srgbClr val="FF0000"/>
                        </a:solidFill>
                      </a:endParaRPr>
                    </a:p>
                    <a:p>
                      <a:pPr indent="0" lvl="0" marL="0" rtl="0" algn="ctr">
                        <a:spcBef>
                          <a:spcPts val="0"/>
                        </a:spcBef>
                        <a:spcAft>
                          <a:spcPts val="0"/>
                        </a:spcAft>
                        <a:buNone/>
                      </a:pPr>
                      <a:r>
                        <a:rPr lang="en">
                          <a:solidFill>
                            <a:srgbClr val="0000FF"/>
                          </a:solidFill>
                        </a:rPr>
                        <a:t>Player2 ← 0</a:t>
                      </a:r>
                      <a:endParaRPr/>
                    </a:p>
                  </a:txBody>
                  <a:tcPr marT="91425" marB="91425" marR="91425" marL="91425"/>
                </a:tc>
              </a:tr>
              <a:tr h="381000">
                <a:tc vMerge="1"/>
                <a:tc>
                  <a:txBody>
                    <a:bodyPr/>
                    <a:lstStyle/>
                    <a:p>
                      <a:pPr indent="0" lvl="0" marL="0" rtl="0" algn="ctr">
                        <a:spcBef>
                          <a:spcPts val="0"/>
                        </a:spcBef>
                        <a:spcAft>
                          <a:spcPts val="0"/>
                        </a:spcAft>
                        <a:buNone/>
                      </a:pPr>
                      <a:r>
                        <a:rPr lang="en"/>
                        <a:t>Defect</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solidFill>
                            <a:srgbClr val="FF0000"/>
                          </a:solidFill>
                        </a:rPr>
                        <a:t>Player1 ← 0</a:t>
                      </a:r>
                      <a:endParaRPr>
                        <a:solidFill>
                          <a:srgbClr val="FF0000"/>
                        </a:solidFill>
                      </a:endParaRPr>
                    </a:p>
                    <a:p>
                      <a:pPr indent="0" lvl="0" marL="0" rtl="0" algn="ctr">
                        <a:spcBef>
                          <a:spcPts val="0"/>
                        </a:spcBef>
                        <a:spcAft>
                          <a:spcPts val="0"/>
                        </a:spcAft>
                        <a:buNone/>
                      </a:pPr>
                      <a:r>
                        <a:rPr lang="en">
                          <a:solidFill>
                            <a:srgbClr val="0000FF"/>
                          </a:solidFill>
                        </a:rPr>
                        <a:t>Player2 ← -3</a:t>
                      </a:r>
                      <a:endParaRPr/>
                    </a:p>
                  </a:txBody>
                  <a:tcPr marT="91425" marB="91425" marR="91425" marL="91425"/>
                </a:tc>
                <a:tc>
                  <a:txBody>
                    <a:bodyPr/>
                    <a:lstStyle/>
                    <a:p>
                      <a:pPr indent="0" lvl="0" marL="0" rtl="0" algn="ctr">
                        <a:spcBef>
                          <a:spcPts val="0"/>
                        </a:spcBef>
                        <a:spcAft>
                          <a:spcPts val="0"/>
                        </a:spcAft>
                        <a:buNone/>
                      </a:pPr>
                      <a:r>
                        <a:rPr lang="en">
                          <a:solidFill>
                            <a:srgbClr val="FF0000"/>
                          </a:solidFill>
                        </a:rPr>
                        <a:t>Player1 ← -2</a:t>
                      </a:r>
                      <a:endParaRPr>
                        <a:solidFill>
                          <a:srgbClr val="FF0000"/>
                        </a:solidFill>
                      </a:endParaRPr>
                    </a:p>
                    <a:p>
                      <a:pPr indent="0" lvl="0" marL="0" rtl="0" algn="ctr">
                        <a:spcBef>
                          <a:spcPts val="0"/>
                        </a:spcBef>
                        <a:spcAft>
                          <a:spcPts val="0"/>
                        </a:spcAft>
                        <a:buNone/>
                      </a:pPr>
                      <a:r>
                        <a:rPr lang="en">
                          <a:solidFill>
                            <a:srgbClr val="0000FF"/>
                          </a:solidFill>
                        </a:rPr>
                        <a:t>Player2 ← -2</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sum games?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Public Goods game (a positive sum game)</a:t>
            </a:r>
            <a:endParaRPr/>
          </a:p>
        </p:txBody>
      </p:sp>
      <p:pic>
        <p:nvPicPr>
          <p:cNvPr id="539" name="Google Shape;539;p77"/>
          <p:cNvPicPr preferRelativeResize="0"/>
          <p:nvPr/>
        </p:nvPicPr>
        <p:blipFill>
          <a:blip r:embed="rId3">
            <a:alphaModFix/>
          </a:blip>
          <a:stretch>
            <a:fillRect/>
          </a:stretch>
        </p:blipFill>
        <p:spPr>
          <a:xfrm>
            <a:off x="1912275" y="1399376"/>
            <a:ext cx="4027701" cy="3172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Public Goods game </a:t>
            </a:r>
            <a:r>
              <a:rPr lang="en"/>
              <a:t>(a positive sum game)</a:t>
            </a:r>
            <a:endParaRPr/>
          </a:p>
        </p:txBody>
      </p:sp>
      <p:pic>
        <p:nvPicPr>
          <p:cNvPr id="545" name="Google Shape;545;p78"/>
          <p:cNvPicPr preferRelativeResize="0"/>
          <p:nvPr/>
        </p:nvPicPr>
        <p:blipFill>
          <a:blip r:embed="rId3">
            <a:alphaModFix/>
          </a:blip>
          <a:stretch>
            <a:fillRect/>
          </a:stretch>
        </p:blipFill>
        <p:spPr>
          <a:xfrm>
            <a:off x="1912275" y="1399376"/>
            <a:ext cx="4027701" cy="3172775"/>
          </a:xfrm>
          <a:prstGeom prst="rect">
            <a:avLst/>
          </a:prstGeom>
          <a:noFill/>
          <a:ln>
            <a:noFill/>
          </a:ln>
        </p:spPr>
      </p:pic>
      <p:sp>
        <p:nvSpPr>
          <p:cNvPr id="546" name="Google Shape;546;p78"/>
          <p:cNvSpPr txBox="1"/>
          <p:nvPr/>
        </p:nvSpPr>
        <p:spPr>
          <a:xfrm>
            <a:off x="19591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47" name="Google Shape;547;p78"/>
          <p:cNvSpPr txBox="1"/>
          <p:nvPr/>
        </p:nvSpPr>
        <p:spPr>
          <a:xfrm>
            <a:off x="30457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48" name="Google Shape;548;p78"/>
          <p:cNvSpPr txBox="1"/>
          <p:nvPr/>
        </p:nvSpPr>
        <p:spPr>
          <a:xfrm>
            <a:off x="41323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49" name="Google Shape;549;p78"/>
          <p:cNvSpPr txBox="1"/>
          <p:nvPr/>
        </p:nvSpPr>
        <p:spPr>
          <a:xfrm>
            <a:off x="52189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09B2A"/>
                </a:solidFill>
              </a:rPr>
              <a:t>+</a:t>
            </a:r>
            <a:r>
              <a:rPr lang="en" sz="1800">
                <a:solidFill>
                  <a:srgbClr val="309B2A"/>
                </a:solidFill>
              </a:rPr>
              <a:t>$18</a:t>
            </a:r>
            <a:endParaRPr sz="1800">
              <a:solidFill>
                <a:srgbClr val="309B2A"/>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Public Goods game (a positive sum game)</a:t>
            </a:r>
            <a:endParaRPr/>
          </a:p>
        </p:txBody>
      </p:sp>
      <p:pic>
        <p:nvPicPr>
          <p:cNvPr id="555" name="Google Shape;555;p79"/>
          <p:cNvPicPr preferRelativeResize="0"/>
          <p:nvPr/>
        </p:nvPicPr>
        <p:blipFill>
          <a:blip r:embed="rId3">
            <a:alphaModFix/>
          </a:blip>
          <a:stretch>
            <a:fillRect/>
          </a:stretch>
        </p:blipFill>
        <p:spPr>
          <a:xfrm>
            <a:off x="1912275" y="1399376"/>
            <a:ext cx="4027701" cy="3172775"/>
          </a:xfrm>
          <a:prstGeom prst="rect">
            <a:avLst/>
          </a:prstGeom>
          <a:noFill/>
          <a:ln>
            <a:noFill/>
          </a:ln>
        </p:spPr>
      </p:pic>
      <p:sp>
        <p:nvSpPr>
          <p:cNvPr id="556" name="Google Shape;556;p79"/>
          <p:cNvSpPr txBox="1"/>
          <p:nvPr/>
        </p:nvSpPr>
        <p:spPr>
          <a:xfrm>
            <a:off x="19591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57" name="Google Shape;557;p79"/>
          <p:cNvSpPr txBox="1"/>
          <p:nvPr/>
        </p:nvSpPr>
        <p:spPr>
          <a:xfrm>
            <a:off x="30457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58" name="Google Shape;558;p79"/>
          <p:cNvSpPr txBox="1"/>
          <p:nvPr/>
        </p:nvSpPr>
        <p:spPr>
          <a:xfrm>
            <a:off x="41323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-$2</a:t>
            </a:r>
            <a:endParaRPr sz="1800">
              <a:solidFill>
                <a:srgbClr val="FF0000"/>
              </a:solidFill>
            </a:endParaRPr>
          </a:p>
        </p:txBody>
      </p:sp>
      <p:sp>
        <p:nvSpPr>
          <p:cNvPr id="559" name="Google Shape;559;p79"/>
          <p:cNvSpPr txBox="1"/>
          <p:nvPr/>
        </p:nvSpPr>
        <p:spPr>
          <a:xfrm>
            <a:off x="5218900" y="4584175"/>
            <a:ext cx="966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09B2A"/>
                </a:solidFill>
              </a:rPr>
              <a:t>+$18</a:t>
            </a:r>
            <a:endParaRPr sz="1800">
              <a:solidFill>
                <a:srgbClr val="309B2A"/>
              </a:solidFill>
            </a:endParaRPr>
          </a:p>
        </p:txBody>
      </p:sp>
      <p:sp>
        <p:nvSpPr>
          <p:cNvPr id="560" name="Google Shape;560;p79"/>
          <p:cNvSpPr txBox="1"/>
          <p:nvPr/>
        </p:nvSpPr>
        <p:spPr>
          <a:xfrm>
            <a:off x="6423625" y="3963450"/>
            <a:ext cx="2160900" cy="12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 =</a:t>
            </a:r>
            <a:r>
              <a:rPr b="1" lang="en" sz="3000">
                <a:solidFill>
                  <a:srgbClr val="309B2A"/>
                </a:solidFill>
              </a:rPr>
              <a:t> +$12</a:t>
            </a:r>
            <a:endParaRPr b="1" sz="3000">
              <a:solidFill>
                <a:srgbClr val="309B2A"/>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6" name="Google Shape;566;p80"/>
          <p:cNvPicPr preferRelativeResize="0"/>
          <p:nvPr/>
        </p:nvPicPr>
        <p:blipFill>
          <a:blip r:embed="rId3">
            <a:alphaModFix/>
          </a:blip>
          <a:stretch>
            <a:fillRect/>
          </a:stretch>
        </p:blipFill>
        <p:spPr>
          <a:xfrm>
            <a:off x="2961925" y="152400"/>
            <a:ext cx="3220160"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first: a (non-game theory) game</a:t>
            </a:r>
            <a:endParaRPr/>
          </a:p>
        </p:txBody>
      </p:sp>
      <p:sp>
        <p:nvSpPr>
          <p:cNvPr id="572" name="Google Shape;57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 want to know how easy or difficult these readings were for you</a:t>
            </a:r>
            <a:endParaRPr/>
          </a:p>
          <a:p>
            <a:pPr indent="-342900" lvl="0" marL="457200" rtl="0" algn="l">
              <a:spcBef>
                <a:spcPts val="0"/>
              </a:spcBef>
              <a:spcAft>
                <a:spcPts val="0"/>
              </a:spcAft>
              <a:buSzPts val="1800"/>
              <a:buChar char="●"/>
            </a:pPr>
            <a:r>
              <a:rPr lang="en"/>
              <a:t>However, if I ask each of you directly, you might not answer truthfully</a:t>
            </a:r>
            <a:endParaRPr/>
          </a:p>
          <a:p>
            <a:pPr indent="-317500" lvl="1" marL="914400" rtl="0" algn="l">
              <a:spcBef>
                <a:spcPts val="0"/>
              </a:spcBef>
              <a:spcAft>
                <a:spcPts val="0"/>
              </a:spcAft>
              <a:buSzPts val="1400"/>
              <a:buChar char="○"/>
            </a:pPr>
            <a:r>
              <a:rPr lang="en"/>
              <a:t>There might be an incentive to overstate your comprehension</a:t>
            </a:r>
            <a:endParaRPr/>
          </a:p>
          <a:p>
            <a:pPr indent="-342900" lvl="0" marL="457200" rtl="0" algn="l">
              <a:spcBef>
                <a:spcPts val="0"/>
              </a:spcBef>
              <a:spcAft>
                <a:spcPts val="0"/>
              </a:spcAft>
              <a:buSzPts val="1800"/>
              <a:buChar char="●"/>
            </a:pPr>
            <a:r>
              <a:rPr lang="en"/>
              <a:t>What can we do? </a:t>
            </a:r>
            <a:endParaRPr/>
          </a:p>
          <a:p>
            <a:pPr indent="-317500" lvl="1" marL="914400" rtl="0" algn="l">
              <a:spcBef>
                <a:spcPts val="0"/>
              </a:spcBef>
              <a:spcAft>
                <a:spcPts val="0"/>
              </a:spcAft>
              <a:buSzPts val="1400"/>
              <a:buChar char="○"/>
            </a:pPr>
            <a:r>
              <a:rPr lang="en"/>
              <a:t>Write down your answer on a sheet of paper? </a:t>
            </a:r>
            <a:endParaRPr/>
          </a:p>
          <a:p>
            <a:pPr indent="-317500" lvl="2" marL="1371600" rtl="0" algn="l">
              <a:spcBef>
                <a:spcPts val="0"/>
              </a:spcBef>
              <a:spcAft>
                <a:spcPts val="0"/>
              </a:spcAft>
              <a:buSzPts val="1400"/>
              <a:buChar char="■"/>
            </a:pPr>
            <a:r>
              <a:rPr lang="en"/>
              <a:t>Handwriting is easily de-anonymized</a:t>
            </a:r>
            <a:endParaRPr/>
          </a:p>
          <a:p>
            <a:pPr indent="-317500" lvl="1" marL="914400" rtl="0" algn="l">
              <a:spcBef>
                <a:spcPts val="0"/>
              </a:spcBef>
              <a:spcAft>
                <a:spcPts val="0"/>
              </a:spcAft>
              <a:buSzPts val="1400"/>
              <a:buChar char="○"/>
            </a:pPr>
            <a:r>
              <a:rPr lang="en"/>
              <a:t>Anonymous online survey?</a:t>
            </a:r>
            <a:endParaRPr/>
          </a:p>
          <a:p>
            <a:pPr indent="-317500" lvl="2" marL="1371600" rtl="0" algn="l">
              <a:spcBef>
                <a:spcPts val="0"/>
              </a:spcBef>
              <a:spcAft>
                <a:spcPts val="0"/>
              </a:spcAft>
              <a:buSzPts val="1400"/>
              <a:buChar char="■"/>
            </a:pPr>
            <a:r>
              <a:rPr lang="en"/>
              <a:t>Maybe, but have to trust the survey host not to collect IPs or de-anonymize another way</a:t>
            </a:r>
            <a:endParaRPr/>
          </a:p>
          <a:p>
            <a:pPr indent="-317500" lvl="1" marL="914400" rtl="0" algn="l">
              <a:spcBef>
                <a:spcPts val="0"/>
              </a:spcBef>
              <a:spcAft>
                <a:spcPts val="0"/>
              </a:spcAft>
              <a:buSzPts val="1400"/>
              <a:buChar char="○"/>
            </a:pPr>
            <a:r>
              <a:rPr lang="en"/>
              <a:t>Secret ballot voting?</a:t>
            </a:r>
            <a:endParaRPr/>
          </a:p>
          <a:p>
            <a:pPr indent="-317500" lvl="2" marL="1371600" rtl="0" algn="l">
              <a:spcBef>
                <a:spcPts val="0"/>
              </a:spcBef>
              <a:spcAft>
                <a:spcPts val="0"/>
              </a:spcAft>
              <a:buSzPts val="1400"/>
              <a:buChar char="■"/>
            </a:pPr>
            <a:r>
              <a:rPr lang="en"/>
              <a:t>Requires physical ballots, ballot box, secret room</a:t>
            </a:r>
            <a:endParaRPr/>
          </a:p>
          <a:p>
            <a:pPr indent="-317500" lvl="2" marL="1371600" rtl="0" algn="l">
              <a:spcBef>
                <a:spcPts val="0"/>
              </a:spcBef>
              <a:spcAft>
                <a:spcPts val="0"/>
              </a:spcAft>
              <a:buSzPts val="1400"/>
              <a:buChar char="■"/>
            </a:pPr>
            <a:r>
              <a:rPr lang="en"/>
              <a:t>We are a virtual class today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An incentive compatible mechanism for eliciting truthful responses</a:t>
            </a:r>
            <a:endParaRPr sz="2120"/>
          </a:p>
        </p:txBody>
      </p:sp>
      <p:sp>
        <p:nvSpPr>
          <p:cNvPr id="578" name="Google Shape;578;p82"/>
          <p:cNvSpPr txBox="1"/>
          <p:nvPr>
            <p:ph idx="1" type="body"/>
          </p:nvPr>
        </p:nvSpPr>
        <p:spPr>
          <a:xfrm>
            <a:off x="311700" y="1152475"/>
            <a:ext cx="8520600" cy="37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 will send one of you a secret number via chat </a:t>
            </a:r>
            <a:endParaRPr/>
          </a:p>
          <a:p>
            <a:pPr indent="-342900" lvl="0" marL="457200" rtl="0" algn="l">
              <a:spcBef>
                <a:spcPts val="0"/>
              </a:spcBef>
              <a:spcAft>
                <a:spcPts val="0"/>
              </a:spcAft>
              <a:buSzPts val="1800"/>
              <a:buChar char="●"/>
            </a:pPr>
            <a:r>
              <a:rPr lang="en"/>
              <a:t>If you thought the readings were easy, add 1 to the number</a:t>
            </a:r>
            <a:endParaRPr/>
          </a:p>
          <a:p>
            <a:pPr indent="-342900" lvl="0" marL="457200" rtl="0" algn="l">
              <a:spcBef>
                <a:spcPts val="0"/>
              </a:spcBef>
              <a:spcAft>
                <a:spcPts val="0"/>
              </a:spcAft>
              <a:buSzPts val="1800"/>
              <a:buChar char="●"/>
            </a:pPr>
            <a:r>
              <a:rPr lang="en"/>
              <a:t>If you thought the readings were hard, subtract 1 from the number</a:t>
            </a:r>
            <a:endParaRPr/>
          </a:p>
          <a:p>
            <a:pPr indent="-342900" lvl="0" marL="457200" rtl="0" algn="l">
              <a:spcBef>
                <a:spcPts val="0"/>
              </a:spcBef>
              <a:spcAft>
                <a:spcPts val="0"/>
              </a:spcAft>
              <a:buSzPts val="1800"/>
              <a:buChar char="●"/>
            </a:pPr>
            <a:r>
              <a:rPr lang="en"/>
              <a:t>Pass the new number to the next person in the chain.</a:t>
            </a:r>
            <a:endParaRPr/>
          </a:p>
          <a:p>
            <a:pPr indent="0" lvl="0" marL="0" rtl="0" algn="l">
              <a:spcBef>
                <a:spcPts val="1200"/>
              </a:spcBef>
              <a:spcAft>
                <a:spcPts val="0"/>
              </a:spcAft>
              <a:buNone/>
            </a:pPr>
            <a:r>
              <a:rPr lang="en"/>
              <a:t>Adam → Gabe → Ina → Madhura → Nashita → Noam → Neha → Adam</a:t>
            </a:r>
            <a:endParaRPr/>
          </a:p>
          <a:p>
            <a:pPr indent="-342900" lvl="0" marL="457200" rtl="0" algn="l">
              <a:spcBef>
                <a:spcPts val="1200"/>
              </a:spcBef>
              <a:spcAft>
                <a:spcPts val="0"/>
              </a:spcAft>
              <a:buSzPts val="1800"/>
              <a:buChar char="●"/>
            </a:pPr>
            <a:r>
              <a:rPr lang="en"/>
              <a:t>Advantages:</a:t>
            </a:r>
            <a:endParaRPr/>
          </a:p>
          <a:p>
            <a:pPr indent="-317500" lvl="1" marL="914400" rtl="0" algn="l">
              <a:spcBef>
                <a:spcPts val="0"/>
              </a:spcBef>
              <a:spcAft>
                <a:spcPts val="0"/>
              </a:spcAft>
              <a:buSzPts val="1400"/>
              <a:buChar char="○"/>
            </a:pPr>
            <a:r>
              <a:rPr lang="en"/>
              <a:t>If the final number is greater than the starting number, I know the class overall found the readings to be easy  </a:t>
            </a:r>
            <a:endParaRPr/>
          </a:p>
          <a:p>
            <a:pPr indent="-317500" lvl="1" marL="914400" rtl="0" algn="l">
              <a:spcBef>
                <a:spcPts val="0"/>
              </a:spcBef>
              <a:spcAft>
                <a:spcPts val="0"/>
              </a:spcAft>
              <a:buSzPts val="1400"/>
              <a:buChar char="○"/>
            </a:pPr>
            <a:r>
              <a:rPr lang="en"/>
              <a:t>If the final number is less than the starting number, I know the class overall found the </a:t>
            </a:r>
            <a:r>
              <a:rPr lang="en"/>
              <a:t>readings</a:t>
            </a:r>
            <a:r>
              <a:rPr lang="en"/>
              <a:t> to be hard</a:t>
            </a:r>
            <a:endParaRPr/>
          </a:p>
          <a:p>
            <a:pPr indent="-317500" lvl="1" marL="914400" rtl="0" algn="l">
              <a:spcBef>
                <a:spcPts val="0"/>
              </a:spcBef>
              <a:spcAft>
                <a:spcPts val="0"/>
              </a:spcAft>
              <a:buSzPts val="1400"/>
              <a:buChar char="○"/>
            </a:pPr>
            <a:r>
              <a:rPr lang="en"/>
              <a:t>No one is able to infer the responses of anyone else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4" name="Google Shape;584;p83"/>
          <p:cNvPicPr preferRelativeResize="0"/>
          <p:nvPr/>
        </p:nvPicPr>
        <p:blipFill>
          <a:blip r:embed="rId3">
            <a:alphaModFix/>
          </a:blip>
          <a:stretch>
            <a:fillRect/>
          </a:stretch>
        </p:blipFill>
        <p:spPr>
          <a:xfrm>
            <a:off x="200025" y="1438275"/>
            <a:ext cx="8743950" cy="226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0" name="Google Shape;590;p84"/>
          <p:cNvPicPr preferRelativeResize="0"/>
          <p:nvPr/>
        </p:nvPicPr>
        <p:blipFill>
          <a:blip r:embed="rId3">
            <a:alphaModFix/>
          </a:blip>
          <a:stretch>
            <a:fillRect/>
          </a:stretch>
        </p:blipFill>
        <p:spPr>
          <a:xfrm>
            <a:off x="200025" y="1438275"/>
            <a:ext cx="8743950" cy="2266950"/>
          </a:xfrm>
          <a:prstGeom prst="rect">
            <a:avLst/>
          </a:prstGeom>
          <a:noFill/>
          <a:ln>
            <a:noFill/>
          </a:ln>
          <a:effectLst>
            <a:outerShdw blurRad="57150" rotWithShape="0" algn="bl" dir="5400000" dist="19050">
              <a:srgbClr val="000000">
                <a:alpha val="50000"/>
              </a:srgbClr>
            </a:outerShdw>
          </a:effectLst>
        </p:spPr>
      </p:pic>
      <p:sp>
        <p:nvSpPr>
          <p:cNvPr id="591" name="Google Shape;591;p84"/>
          <p:cNvSpPr txBox="1"/>
          <p:nvPr/>
        </p:nvSpPr>
        <p:spPr>
          <a:xfrm>
            <a:off x="2055775" y="1362775"/>
            <a:ext cx="1331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security</a:t>
            </a:r>
            <a:endParaRPr b="1" sz="1800">
              <a:solidFill>
                <a:srgbClr val="FF0000"/>
              </a:solidFill>
            </a:endParaRPr>
          </a:p>
        </p:txBody>
      </p:sp>
      <p:cxnSp>
        <p:nvCxnSpPr>
          <p:cNvPr id="592" name="Google Shape;592;p84"/>
          <p:cNvCxnSpPr/>
          <p:nvPr/>
        </p:nvCxnSpPr>
        <p:spPr>
          <a:xfrm>
            <a:off x="1991350" y="1856725"/>
            <a:ext cx="1106100" cy="10800"/>
          </a:xfrm>
          <a:prstGeom prst="straightConnector1">
            <a:avLst/>
          </a:prstGeom>
          <a:noFill/>
          <a:ln cap="flat" cmpd="sng" w="38100">
            <a:solidFill>
              <a:srgbClr val="FF0000"/>
            </a:solidFill>
            <a:prstDash val="solid"/>
            <a:round/>
            <a:headEnd len="med" w="med" type="none"/>
            <a:tailEnd len="med" w="med" type="none"/>
          </a:ln>
        </p:spPr>
      </p:cxnSp>
      <p:sp>
        <p:nvSpPr>
          <p:cNvPr id="593" name="Google Shape;593;p84"/>
          <p:cNvSpPr txBox="1"/>
          <p:nvPr/>
        </p:nvSpPr>
        <p:spPr>
          <a:xfrm>
            <a:off x="2261850" y="2212000"/>
            <a:ext cx="1331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security</a:t>
            </a:r>
            <a:endParaRPr b="1" sz="1800">
              <a:solidFill>
                <a:srgbClr val="FF0000"/>
              </a:solidFill>
            </a:endParaRPr>
          </a:p>
        </p:txBody>
      </p:sp>
      <p:cxnSp>
        <p:nvCxnSpPr>
          <p:cNvPr id="594" name="Google Shape;594;p84"/>
          <p:cNvCxnSpPr/>
          <p:nvPr/>
        </p:nvCxnSpPr>
        <p:spPr>
          <a:xfrm>
            <a:off x="2197425" y="2705950"/>
            <a:ext cx="1106100" cy="10800"/>
          </a:xfrm>
          <a:prstGeom prst="straightConnector1">
            <a:avLst/>
          </a:prstGeom>
          <a:noFill/>
          <a:ln cap="flat" cmpd="sng" w="38100">
            <a:solidFill>
              <a:srgbClr val="FF0000"/>
            </a:solidFill>
            <a:prstDash val="solid"/>
            <a:round/>
            <a:headEnd len="med" w="med" type="none"/>
            <a:tailEnd len="med" w="med" type="none"/>
          </a:ln>
        </p:spPr>
      </p:cxnSp>
      <p:sp>
        <p:nvSpPr>
          <p:cNvPr id="595" name="Google Shape;595;p84"/>
          <p:cNvSpPr txBox="1"/>
          <p:nvPr/>
        </p:nvSpPr>
        <p:spPr>
          <a:xfrm>
            <a:off x="1845125" y="2846275"/>
            <a:ext cx="1331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security</a:t>
            </a:r>
            <a:endParaRPr b="1" sz="1800">
              <a:solidFill>
                <a:srgbClr val="FF0000"/>
              </a:solidFill>
            </a:endParaRPr>
          </a:p>
        </p:txBody>
      </p:sp>
      <p:cxnSp>
        <p:nvCxnSpPr>
          <p:cNvPr id="596" name="Google Shape;596;p84"/>
          <p:cNvCxnSpPr/>
          <p:nvPr/>
        </p:nvCxnSpPr>
        <p:spPr>
          <a:xfrm>
            <a:off x="1780700" y="3340225"/>
            <a:ext cx="1106100" cy="10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“Game”?</a:t>
            </a:r>
            <a:endParaRPr/>
          </a:p>
        </p:txBody>
      </p:sp>
      <p:sp>
        <p:nvSpPr>
          <p:cNvPr id="151" name="Google Shape;151;p31"/>
          <p:cNvSpPr txBox="1"/>
          <p:nvPr>
            <p:ph idx="2" type="body"/>
          </p:nvPr>
        </p:nvSpPr>
        <p:spPr>
          <a:xfrm>
            <a:off x="3821050" y="1152475"/>
            <a:ext cx="5322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Game Theory:</a:t>
            </a:r>
            <a:endParaRPr/>
          </a:p>
          <a:p>
            <a:pPr indent="-317500" lvl="0" marL="457200" rtl="0" algn="l">
              <a:spcBef>
                <a:spcPts val="1200"/>
              </a:spcBef>
              <a:spcAft>
                <a:spcPts val="0"/>
              </a:spcAft>
              <a:buSzPts val="1400"/>
              <a:buChar char="●"/>
            </a:pPr>
            <a:r>
              <a:rPr lang="en"/>
              <a:t>A mathematical description of a competition</a:t>
            </a:r>
            <a:endParaRPr/>
          </a:p>
          <a:p>
            <a:pPr indent="-317500" lvl="0" marL="457200" rtl="0" algn="l">
              <a:spcBef>
                <a:spcPts val="0"/>
              </a:spcBef>
              <a:spcAft>
                <a:spcPts val="0"/>
              </a:spcAft>
              <a:buSzPts val="1400"/>
              <a:buChar char="●"/>
            </a:pPr>
            <a:r>
              <a:rPr lang="en"/>
              <a:t>2+ players  (1-player games = decision theory)</a:t>
            </a:r>
            <a:endParaRPr/>
          </a:p>
          <a:p>
            <a:pPr indent="-317500" lvl="0" marL="457200" rtl="0" algn="l">
              <a:spcBef>
                <a:spcPts val="0"/>
              </a:spcBef>
              <a:spcAft>
                <a:spcPts val="0"/>
              </a:spcAft>
              <a:buSzPts val="1400"/>
              <a:buChar char="●"/>
            </a:pPr>
            <a:r>
              <a:rPr lang="en"/>
              <a:t>Can involve “luck” (i.e. nondeterminism)</a:t>
            </a:r>
            <a:endParaRPr/>
          </a:p>
          <a:p>
            <a:pPr indent="-317500" lvl="0" marL="457200" rtl="0" algn="l">
              <a:spcBef>
                <a:spcPts val="0"/>
              </a:spcBef>
              <a:spcAft>
                <a:spcPts val="0"/>
              </a:spcAft>
              <a:buSzPts val="1400"/>
              <a:buChar char="●"/>
            </a:pPr>
            <a:r>
              <a:rPr lang="en"/>
              <a:t>Strategy is the central focus of game theory</a:t>
            </a:r>
            <a:endParaRPr/>
          </a:p>
          <a:p>
            <a:pPr indent="-317500" lvl="0" marL="457200" rtl="0" algn="l">
              <a:spcBef>
                <a:spcPts val="0"/>
              </a:spcBef>
              <a:spcAft>
                <a:spcPts val="0"/>
              </a:spcAft>
              <a:buSzPts val="1400"/>
              <a:buChar char="●"/>
            </a:pPr>
            <a:r>
              <a:rPr lang="en"/>
              <a:t>Not really about skill (unless skill = choosing best strategy!)</a:t>
            </a:r>
            <a:endParaRPr/>
          </a:p>
          <a:p>
            <a:pPr indent="-317500" lvl="0" marL="457200" rtl="0" algn="l">
              <a:spcBef>
                <a:spcPts val="0"/>
              </a:spcBef>
              <a:spcAft>
                <a:spcPts val="0"/>
              </a:spcAft>
              <a:buSzPts val="1400"/>
              <a:buChar char="●"/>
            </a:pPr>
            <a:r>
              <a:rPr lang="en"/>
              <a:t>Always fun (for us, not always the players) </a:t>
            </a:r>
            <a:endParaRPr/>
          </a:p>
        </p:txBody>
      </p:sp>
      <p:pic>
        <p:nvPicPr>
          <p:cNvPr id="152" name="Google Shape;152;p31"/>
          <p:cNvPicPr preferRelativeResize="0"/>
          <p:nvPr/>
        </p:nvPicPr>
        <p:blipFill>
          <a:blip r:embed="rId3">
            <a:alphaModFix/>
          </a:blip>
          <a:stretch>
            <a:fillRect/>
          </a:stretch>
        </p:blipFill>
        <p:spPr>
          <a:xfrm>
            <a:off x="57175" y="1152475"/>
            <a:ext cx="2041375" cy="2041375"/>
          </a:xfrm>
          <a:prstGeom prst="rect">
            <a:avLst/>
          </a:prstGeom>
          <a:noFill/>
          <a:ln>
            <a:noFill/>
          </a:ln>
        </p:spPr>
      </p:pic>
      <p:pic>
        <p:nvPicPr>
          <p:cNvPr id="153" name="Google Shape;153;p31"/>
          <p:cNvPicPr preferRelativeResize="0"/>
          <p:nvPr/>
        </p:nvPicPr>
        <p:blipFill>
          <a:blip r:embed="rId4">
            <a:alphaModFix/>
          </a:blip>
          <a:stretch>
            <a:fillRect/>
          </a:stretch>
        </p:blipFill>
        <p:spPr>
          <a:xfrm>
            <a:off x="5590475" y="3280737"/>
            <a:ext cx="3108750" cy="1748675"/>
          </a:xfrm>
          <a:prstGeom prst="rect">
            <a:avLst/>
          </a:prstGeom>
          <a:noFill/>
          <a:ln>
            <a:noFill/>
          </a:ln>
        </p:spPr>
      </p:pic>
      <p:pic>
        <p:nvPicPr>
          <p:cNvPr id="154" name="Google Shape;154;p31"/>
          <p:cNvPicPr preferRelativeResize="0"/>
          <p:nvPr/>
        </p:nvPicPr>
        <p:blipFill>
          <a:blip r:embed="rId5">
            <a:alphaModFix/>
          </a:blip>
          <a:stretch>
            <a:fillRect/>
          </a:stretch>
        </p:blipFill>
        <p:spPr>
          <a:xfrm>
            <a:off x="2420700" y="1544563"/>
            <a:ext cx="1482050" cy="1294425"/>
          </a:xfrm>
          <a:prstGeom prst="rect">
            <a:avLst/>
          </a:prstGeom>
          <a:noFill/>
          <a:ln>
            <a:noFill/>
          </a:ln>
        </p:spPr>
      </p:pic>
      <p:pic>
        <p:nvPicPr>
          <p:cNvPr id="155" name="Google Shape;155;p31"/>
          <p:cNvPicPr preferRelativeResize="0"/>
          <p:nvPr/>
        </p:nvPicPr>
        <p:blipFill>
          <a:blip r:embed="rId6">
            <a:alphaModFix/>
          </a:blip>
          <a:stretch>
            <a:fillRect/>
          </a:stretch>
        </p:blipFill>
        <p:spPr>
          <a:xfrm>
            <a:off x="400800" y="3365825"/>
            <a:ext cx="2262575" cy="1696925"/>
          </a:xfrm>
          <a:prstGeom prst="rect">
            <a:avLst/>
          </a:prstGeom>
          <a:noFill/>
          <a:ln>
            <a:noFill/>
          </a:ln>
        </p:spPr>
      </p:pic>
      <p:sp>
        <p:nvSpPr>
          <p:cNvPr id="156" name="Google Shape;156;p31"/>
          <p:cNvSpPr/>
          <p:nvPr/>
        </p:nvSpPr>
        <p:spPr>
          <a:xfrm>
            <a:off x="1833900" y="981263"/>
            <a:ext cx="2738100" cy="2383800"/>
          </a:xfrm>
          <a:prstGeom prst="mathMultiply">
            <a:avLst>
              <a:gd fmla="val 725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p:nvPr/>
        </p:nvSpPr>
        <p:spPr>
          <a:xfrm>
            <a:off x="163038" y="2963150"/>
            <a:ext cx="2738100" cy="2383800"/>
          </a:xfrm>
          <a:prstGeom prst="mathMultiply">
            <a:avLst>
              <a:gd fmla="val 725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p:nvPr/>
        </p:nvSpPr>
        <p:spPr>
          <a:xfrm>
            <a:off x="5716663" y="2839000"/>
            <a:ext cx="2738100" cy="2383800"/>
          </a:xfrm>
          <a:prstGeom prst="mathMultiply">
            <a:avLst>
              <a:gd fmla="val 725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31"/>
          <p:cNvPicPr preferRelativeResize="0"/>
          <p:nvPr/>
        </p:nvPicPr>
        <p:blipFill>
          <a:blip r:embed="rId7">
            <a:alphaModFix/>
          </a:blip>
          <a:stretch>
            <a:fillRect/>
          </a:stretch>
        </p:blipFill>
        <p:spPr>
          <a:xfrm>
            <a:off x="3176875" y="3280712"/>
            <a:ext cx="1900105" cy="17486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p:nvPr/>
        </p:nvSpPr>
        <p:spPr>
          <a:xfrm>
            <a:off x="0" y="10738"/>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2" name="Google Shape;602;p85"/>
          <p:cNvPicPr preferRelativeResize="0"/>
          <p:nvPr/>
        </p:nvPicPr>
        <p:blipFill>
          <a:blip r:embed="rId3">
            <a:alphaModFix/>
          </a:blip>
          <a:stretch>
            <a:fillRect/>
          </a:stretch>
        </p:blipFill>
        <p:spPr>
          <a:xfrm>
            <a:off x="1200850" y="184300"/>
            <a:ext cx="6805974" cy="2505900"/>
          </a:xfrm>
          <a:prstGeom prst="rect">
            <a:avLst/>
          </a:prstGeom>
          <a:noFill/>
          <a:ln>
            <a:noFill/>
          </a:ln>
          <a:effectLst>
            <a:outerShdw blurRad="57150" rotWithShape="0" algn="bl" dir="5400000" dist="19050">
              <a:srgbClr val="000000">
                <a:alpha val="50000"/>
              </a:srgbClr>
            </a:outerShdw>
          </a:effectLst>
        </p:spPr>
      </p:pic>
      <p:pic>
        <p:nvPicPr>
          <p:cNvPr id="603" name="Google Shape;603;p85"/>
          <p:cNvPicPr preferRelativeResize="0"/>
          <p:nvPr/>
        </p:nvPicPr>
        <p:blipFill>
          <a:blip r:embed="rId4">
            <a:alphaModFix/>
          </a:blip>
          <a:stretch>
            <a:fillRect/>
          </a:stretch>
        </p:blipFill>
        <p:spPr>
          <a:xfrm>
            <a:off x="1200850" y="2690202"/>
            <a:ext cx="6805974" cy="217972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6"/>
          <p:cNvSpPr/>
          <p:nvPr/>
        </p:nvSpPr>
        <p:spPr>
          <a:xfrm>
            <a:off x="0" y="10738"/>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9" name="Google Shape;609;p86"/>
          <p:cNvPicPr preferRelativeResize="0"/>
          <p:nvPr/>
        </p:nvPicPr>
        <p:blipFill>
          <a:blip r:embed="rId3">
            <a:alphaModFix/>
          </a:blip>
          <a:stretch>
            <a:fillRect/>
          </a:stretch>
        </p:blipFill>
        <p:spPr>
          <a:xfrm>
            <a:off x="1200850" y="184300"/>
            <a:ext cx="6805974" cy="2505900"/>
          </a:xfrm>
          <a:prstGeom prst="rect">
            <a:avLst/>
          </a:prstGeom>
          <a:noFill/>
          <a:ln>
            <a:noFill/>
          </a:ln>
          <a:effectLst>
            <a:outerShdw blurRad="57150" rotWithShape="0" algn="bl" dir="5400000" dist="19050">
              <a:srgbClr val="000000">
                <a:alpha val="50000"/>
              </a:srgbClr>
            </a:outerShdw>
          </a:effectLst>
        </p:spPr>
      </p:pic>
      <p:pic>
        <p:nvPicPr>
          <p:cNvPr id="610" name="Google Shape;610;p86"/>
          <p:cNvPicPr preferRelativeResize="0"/>
          <p:nvPr/>
        </p:nvPicPr>
        <p:blipFill>
          <a:blip r:embed="rId4">
            <a:alphaModFix/>
          </a:blip>
          <a:stretch>
            <a:fillRect/>
          </a:stretch>
        </p:blipFill>
        <p:spPr>
          <a:xfrm>
            <a:off x="1200850" y="2690202"/>
            <a:ext cx="6805974" cy="2179721"/>
          </a:xfrm>
          <a:prstGeom prst="rect">
            <a:avLst/>
          </a:prstGeom>
          <a:noFill/>
          <a:ln>
            <a:noFill/>
          </a:ln>
          <a:effectLst>
            <a:outerShdw blurRad="57150" rotWithShape="0" algn="bl" dir="5400000" dist="19050">
              <a:srgbClr val="000000">
                <a:alpha val="50000"/>
              </a:srgbClr>
            </a:outerShdw>
          </a:effectLst>
        </p:spPr>
      </p:pic>
      <p:cxnSp>
        <p:nvCxnSpPr>
          <p:cNvPr id="611" name="Google Shape;611;p86"/>
          <p:cNvCxnSpPr/>
          <p:nvPr/>
        </p:nvCxnSpPr>
        <p:spPr>
          <a:xfrm>
            <a:off x="5685225" y="3048650"/>
            <a:ext cx="1277700" cy="0"/>
          </a:xfrm>
          <a:prstGeom prst="straightConnector1">
            <a:avLst/>
          </a:prstGeom>
          <a:noFill/>
          <a:ln cap="flat" cmpd="sng" w="28575">
            <a:solidFill>
              <a:srgbClr val="FF0000"/>
            </a:solidFill>
            <a:prstDash val="solid"/>
            <a:round/>
            <a:headEnd len="med" w="med" type="none"/>
            <a:tailEnd len="med" w="med" type="none"/>
          </a:ln>
        </p:spPr>
      </p:cxnSp>
      <p:sp>
        <p:nvSpPr>
          <p:cNvPr id="612" name="Google Shape;612;p86"/>
          <p:cNvSpPr txBox="1"/>
          <p:nvPr/>
        </p:nvSpPr>
        <p:spPr>
          <a:xfrm>
            <a:off x="6544275" y="237215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p:nvPr/>
        </p:nvSpPr>
        <p:spPr>
          <a:xfrm>
            <a:off x="0" y="10738"/>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8" name="Google Shape;618;p87"/>
          <p:cNvPicPr preferRelativeResize="0"/>
          <p:nvPr/>
        </p:nvPicPr>
        <p:blipFill>
          <a:blip r:embed="rId3">
            <a:alphaModFix/>
          </a:blip>
          <a:stretch>
            <a:fillRect/>
          </a:stretch>
        </p:blipFill>
        <p:spPr>
          <a:xfrm>
            <a:off x="1200850" y="184300"/>
            <a:ext cx="6805974" cy="2505900"/>
          </a:xfrm>
          <a:prstGeom prst="rect">
            <a:avLst/>
          </a:prstGeom>
          <a:noFill/>
          <a:ln>
            <a:noFill/>
          </a:ln>
          <a:effectLst>
            <a:outerShdw blurRad="57150" rotWithShape="0" algn="bl" dir="5400000" dist="19050">
              <a:srgbClr val="000000">
                <a:alpha val="50000"/>
              </a:srgbClr>
            </a:outerShdw>
          </a:effectLst>
        </p:spPr>
      </p:pic>
      <p:pic>
        <p:nvPicPr>
          <p:cNvPr id="619" name="Google Shape;619;p87"/>
          <p:cNvPicPr preferRelativeResize="0"/>
          <p:nvPr/>
        </p:nvPicPr>
        <p:blipFill>
          <a:blip r:embed="rId4">
            <a:alphaModFix/>
          </a:blip>
          <a:stretch>
            <a:fillRect/>
          </a:stretch>
        </p:blipFill>
        <p:spPr>
          <a:xfrm>
            <a:off x="1200850" y="2690202"/>
            <a:ext cx="6805974" cy="2179721"/>
          </a:xfrm>
          <a:prstGeom prst="rect">
            <a:avLst/>
          </a:prstGeom>
          <a:noFill/>
          <a:ln>
            <a:noFill/>
          </a:ln>
          <a:effectLst>
            <a:outerShdw blurRad="57150" rotWithShape="0" algn="bl" dir="5400000" dist="19050">
              <a:srgbClr val="000000">
                <a:alpha val="50000"/>
              </a:srgbClr>
            </a:outerShdw>
          </a:effectLst>
        </p:spPr>
      </p:pic>
      <p:cxnSp>
        <p:nvCxnSpPr>
          <p:cNvPr id="620" name="Google Shape;620;p87"/>
          <p:cNvCxnSpPr/>
          <p:nvPr/>
        </p:nvCxnSpPr>
        <p:spPr>
          <a:xfrm>
            <a:off x="1336350" y="3248250"/>
            <a:ext cx="1277700" cy="0"/>
          </a:xfrm>
          <a:prstGeom prst="straightConnector1">
            <a:avLst/>
          </a:prstGeom>
          <a:noFill/>
          <a:ln cap="flat" cmpd="sng" w="28575">
            <a:solidFill>
              <a:srgbClr val="FF0000"/>
            </a:solidFill>
            <a:prstDash val="solid"/>
            <a:round/>
            <a:headEnd len="med" w="med" type="none"/>
            <a:tailEnd len="med" w="med" type="none"/>
          </a:ln>
        </p:spPr>
      </p:cxnSp>
      <p:sp>
        <p:nvSpPr>
          <p:cNvPr id="621" name="Google Shape;621;p87"/>
          <p:cNvSpPr txBox="1"/>
          <p:nvPr/>
        </p:nvSpPr>
        <p:spPr>
          <a:xfrm>
            <a:off x="1200850" y="285105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p:nvPr/>
        </p:nvSpPr>
        <p:spPr>
          <a:xfrm>
            <a:off x="0" y="10738"/>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7" name="Google Shape;627;p88"/>
          <p:cNvPicPr preferRelativeResize="0"/>
          <p:nvPr/>
        </p:nvPicPr>
        <p:blipFill>
          <a:blip r:embed="rId3">
            <a:alphaModFix/>
          </a:blip>
          <a:stretch>
            <a:fillRect/>
          </a:stretch>
        </p:blipFill>
        <p:spPr>
          <a:xfrm>
            <a:off x="1200850" y="184300"/>
            <a:ext cx="6805974" cy="2505900"/>
          </a:xfrm>
          <a:prstGeom prst="rect">
            <a:avLst/>
          </a:prstGeom>
          <a:noFill/>
          <a:ln>
            <a:noFill/>
          </a:ln>
          <a:effectLst>
            <a:outerShdw blurRad="57150" rotWithShape="0" algn="bl" dir="5400000" dist="19050">
              <a:srgbClr val="000000">
                <a:alpha val="50000"/>
              </a:srgbClr>
            </a:outerShdw>
          </a:effectLst>
        </p:spPr>
      </p:pic>
      <p:pic>
        <p:nvPicPr>
          <p:cNvPr id="628" name="Google Shape;628;p88"/>
          <p:cNvPicPr preferRelativeResize="0"/>
          <p:nvPr/>
        </p:nvPicPr>
        <p:blipFill>
          <a:blip r:embed="rId4">
            <a:alphaModFix/>
          </a:blip>
          <a:stretch>
            <a:fillRect/>
          </a:stretch>
        </p:blipFill>
        <p:spPr>
          <a:xfrm>
            <a:off x="1200850" y="2690202"/>
            <a:ext cx="6805974" cy="2179721"/>
          </a:xfrm>
          <a:prstGeom prst="rect">
            <a:avLst/>
          </a:prstGeom>
          <a:noFill/>
          <a:ln>
            <a:noFill/>
          </a:ln>
          <a:effectLst>
            <a:outerShdw blurRad="57150" rotWithShape="0" algn="bl" dir="5400000" dist="19050">
              <a:srgbClr val="000000">
                <a:alpha val="50000"/>
              </a:srgbClr>
            </a:outerShdw>
          </a:effectLst>
        </p:spPr>
      </p:pic>
      <p:cxnSp>
        <p:nvCxnSpPr>
          <p:cNvPr id="629" name="Google Shape;629;p88"/>
          <p:cNvCxnSpPr/>
          <p:nvPr/>
        </p:nvCxnSpPr>
        <p:spPr>
          <a:xfrm>
            <a:off x="1336350" y="3248250"/>
            <a:ext cx="1277700" cy="0"/>
          </a:xfrm>
          <a:prstGeom prst="straightConnector1">
            <a:avLst/>
          </a:prstGeom>
          <a:noFill/>
          <a:ln cap="flat" cmpd="sng" w="28575">
            <a:solidFill>
              <a:srgbClr val="FF0000"/>
            </a:solidFill>
            <a:prstDash val="solid"/>
            <a:round/>
            <a:headEnd len="med" w="med" type="none"/>
            <a:tailEnd len="med" w="med" type="none"/>
          </a:ln>
        </p:spPr>
      </p:cxnSp>
      <p:sp>
        <p:nvSpPr>
          <p:cNvPr id="630" name="Google Shape;630;p88"/>
          <p:cNvSpPr txBox="1"/>
          <p:nvPr/>
        </p:nvSpPr>
        <p:spPr>
          <a:xfrm>
            <a:off x="1200850" y="285105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pic>
        <p:nvPicPr>
          <p:cNvPr id="631" name="Google Shape;631;p88"/>
          <p:cNvPicPr preferRelativeResize="0"/>
          <p:nvPr/>
        </p:nvPicPr>
        <p:blipFill>
          <a:blip r:embed="rId5">
            <a:alphaModFix/>
          </a:blip>
          <a:stretch>
            <a:fillRect/>
          </a:stretch>
        </p:blipFill>
        <p:spPr>
          <a:xfrm>
            <a:off x="6868119" y="1117844"/>
            <a:ext cx="2275875" cy="157235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7" name="Google Shape;637;p89"/>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3" name="Google Shape;643;p90"/>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644" name="Google Shape;644;p90"/>
          <p:cNvSpPr/>
          <p:nvPr/>
        </p:nvSpPr>
        <p:spPr>
          <a:xfrm>
            <a:off x="541725" y="1266123"/>
            <a:ext cx="3801300" cy="61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90"/>
          <p:cNvSpPr txBox="1"/>
          <p:nvPr/>
        </p:nvSpPr>
        <p:spPr>
          <a:xfrm>
            <a:off x="3816825" y="1266125"/>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1" name="Google Shape;651;p91"/>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grpSp>
        <p:nvGrpSpPr>
          <p:cNvPr id="652" name="Google Shape;652;p91"/>
          <p:cNvGrpSpPr/>
          <p:nvPr/>
        </p:nvGrpSpPr>
        <p:grpSpPr>
          <a:xfrm>
            <a:off x="4697325" y="2018216"/>
            <a:ext cx="4402620" cy="847692"/>
            <a:chOff x="4793975" y="2468800"/>
            <a:chExt cx="4402620" cy="847692"/>
          </a:xfrm>
        </p:grpSpPr>
        <p:sp>
          <p:nvSpPr>
            <p:cNvPr id="653" name="Google Shape;653;p91"/>
            <p:cNvSpPr/>
            <p:nvPr/>
          </p:nvSpPr>
          <p:spPr>
            <a:xfrm>
              <a:off x="4793975" y="2468800"/>
              <a:ext cx="4402620" cy="847692"/>
            </a:xfrm>
            <a:prstGeom prst="cloud">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4" name="Google Shape;654;p91"/>
            <p:cNvPicPr preferRelativeResize="0"/>
            <p:nvPr/>
          </p:nvPicPr>
          <p:blipFill>
            <a:blip r:embed="rId4">
              <a:alphaModFix/>
            </a:blip>
            <a:stretch>
              <a:fillRect/>
            </a:stretch>
          </p:blipFill>
          <p:spPr>
            <a:xfrm>
              <a:off x="5404238" y="2603964"/>
              <a:ext cx="3182100" cy="423475"/>
            </a:xfrm>
            <a:prstGeom prst="rect">
              <a:avLst/>
            </a:prstGeom>
            <a:noFill/>
            <a:ln>
              <a:noFill/>
            </a:ln>
          </p:spPr>
        </p:pic>
      </p:grpSp>
      <p:sp>
        <p:nvSpPr>
          <p:cNvPr id="655" name="Google Shape;655;p91"/>
          <p:cNvSpPr/>
          <p:nvPr/>
        </p:nvSpPr>
        <p:spPr>
          <a:xfrm>
            <a:off x="541725" y="1266123"/>
            <a:ext cx="3801300" cy="61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p91"/>
          <p:cNvSpPr txBox="1"/>
          <p:nvPr/>
        </p:nvSpPr>
        <p:spPr>
          <a:xfrm>
            <a:off x="3816825" y="1266125"/>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grpSp>
        <p:nvGrpSpPr>
          <p:cNvPr id="657" name="Google Shape;657;p91"/>
          <p:cNvGrpSpPr/>
          <p:nvPr/>
        </p:nvGrpSpPr>
        <p:grpSpPr>
          <a:xfrm>
            <a:off x="3816825" y="20447"/>
            <a:ext cx="5851116" cy="1642896"/>
            <a:chOff x="3549500" y="203075"/>
            <a:chExt cx="5851116" cy="1642896"/>
          </a:xfrm>
        </p:grpSpPr>
        <p:sp>
          <p:nvSpPr>
            <p:cNvPr id="658" name="Google Shape;658;p91"/>
            <p:cNvSpPr/>
            <p:nvPr/>
          </p:nvSpPr>
          <p:spPr>
            <a:xfrm>
              <a:off x="3549500" y="203075"/>
              <a:ext cx="5851116" cy="1642896"/>
            </a:xfrm>
            <a:prstGeom prst="cloud">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9" name="Google Shape;659;p91"/>
            <p:cNvPicPr preferRelativeResize="0"/>
            <p:nvPr/>
          </p:nvPicPr>
          <p:blipFill>
            <a:blip r:embed="rId5">
              <a:alphaModFix/>
            </a:blip>
            <a:stretch>
              <a:fillRect/>
            </a:stretch>
          </p:blipFill>
          <p:spPr>
            <a:xfrm>
              <a:off x="4097850" y="707750"/>
              <a:ext cx="4346375" cy="727425"/>
            </a:xfrm>
            <a:prstGeom prst="rect">
              <a:avLst/>
            </a:prstGeom>
            <a:noFill/>
            <a:ln>
              <a:noFill/>
            </a:ln>
          </p:spPr>
        </p:pic>
      </p:grpSp>
      <p:sp>
        <p:nvSpPr>
          <p:cNvPr id="660" name="Google Shape;660;p91"/>
          <p:cNvSpPr/>
          <p:nvPr/>
        </p:nvSpPr>
        <p:spPr>
          <a:xfrm>
            <a:off x="6587225" y="2146650"/>
            <a:ext cx="1890000" cy="425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61" name="Google Shape;661;p91"/>
          <p:cNvCxnSpPr>
            <a:stCxn id="660" idx="0"/>
          </p:cNvCxnSpPr>
          <p:nvPr/>
        </p:nvCxnSpPr>
        <p:spPr>
          <a:xfrm rot="10800000">
            <a:off x="7328225" y="1351950"/>
            <a:ext cx="204000" cy="794700"/>
          </a:xfrm>
          <a:prstGeom prst="straightConnector1">
            <a:avLst/>
          </a:prstGeom>
          <a:noFill/>
          <a:ln cap="flat" cmpd="sng" w="28575">
            <a:solidFill>
              <a:srgbClr val="FF0000"/>
            </a:solidFill>
            <a:prstDash val="solid"/>
            <a:round/>
            <a:headEnd len="med" w="med" type="none"/>
            <a:tailEnd len="med" w="med" type="triangle"/>
          </a:ln>
        </p:spPr>
      </p:cxnSp>
      <p:sp>
        <p:nvSpPr>
          <p:cNvPr id="662" name="Google Shape;662;p91"/>
          <p:cNvSpPr/>
          <p:nvPr/>
        </p:nvSpPr>
        <p:spPr>
          <a:xfrm>
            <a:off x="6535600" y="926850"/>
            <a:ext cx="2134800" cy="425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63" name="Google Shape;663;p91"/>
          <p:cNvCxnSpPr>
            <a:stCxn id="662" idx="1"/>
            <a:endCxn id="656" idx="3"/>
          </p:cNvCxnSpPr>
          <p:nvPr/>
        </p:nvCxnSpPr>
        <p:spPr>
          <a:xfrm flipH="1">
            <a:off x="4342900" y="1139400"/>
            <a:ext cx="2192700" cy="325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9" name="Google Shape;669;p92"/>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670" name="Google Shape;670;p92"/>
          <p:cNvSpPr/>
          <p:nvPr/>
        </p:nvSpPr>
        <p:spPr>
          <a:xfrm>
            <a:off x="359200" y="1931898"/>
            <a:ext cx="3801300" cy="61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92"/>
          <p:cNvSpPr txBox="1"/>
          <p:nvPr/>
        </p:nvSpPr>
        <p:spPr>
          <a:xfrm>
            <a:off x="3634300" y="193190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7" name="Google Shape;677;p93"/>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678" name="Google Shape;678;p93"/>
          <p:cNvSpPr/>
          <p:nvPr/>
        </p:nvSpPr>
        <p:spPr>
          <a:xfrm>
            <a:off x="359200" y="1931898"/>
            <a:ext cx="3801300" cy="61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93"/>
          <p:cNvSpPr txBox="1"/>
          <p:nvPr/>
        </p:nvSpPr>
        <p:spPr>
          <a:xfrm>
            <a:off x="3634300" y="193190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
        <p:nvSpPr>
          <p:cNvPr id="680" name="Google Shape;680;p93"/>
          <p:cNvSpPr txBox="1"/>
          <p:nvPr/>
        </p:nvSpPr>
        <p:spPr>
          <a:xfrm>
            <a:off x="4870425" y="941250"/>
            <a:ext cx="3403800" cy="16305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Find where d/dx = 0</a:t>
            </a:r>
            <a:endParaRPr b="1" sz="1800">
              <a:solidFill>
                <a:srgbClr val="FF0000"/>
              </a:solidFill>
            </a:endParaRPr>
          </a:p>
          <a:p>
            <a:pPr indent="0" lvl="0" marL="0" rtl="0" algn="l">
              <a:spcBef>
                <a:spcPts val="0"/>
              </a:spcBef>
              <a:spcAft>
                <a:spcPts val="0"/>
              </a:spcAft>
              <a:buNone/>
            </a:pPr>
            <a:r>
              <a:t/>
            </a:r>
            <a:endParaRPr b="1" sz="1800">
              <a:solidFill>
                <a:srgbClr val="FF0000"/>
              </a:solidFill>
            </a:endParaRPr>
          </a:p>
          <a:p>
            <a:pPr indent="0" lvl="0" marL="0" rtl="0" algn="l">
              <a:spcBef>
                <a:spcPts val="0"/>
              </a:spcBef>
              <a:spcAft>
                <a:spcPts val="0"/>
              </a:spcAft>
              <a:buNone/>
            </a:pPr>
            <a:r>
              <a:rPr b="1" lang="en" sz="1800">
                <a:solidFill>
                  <a:srgbClr val="FF0000"/>
                </a:solidFill>
              </a:rPr>
              <a:t>Because P(F) is concave, we know this is a maximum</a:t>
            </a:r>
            <a:endParaRPr b="1" sz="1800">
              <a:solidFill>
                <a:srgbClr val="FF0000"/>
              </a:solidFill>
            </a:endParaRPr>
          </a:p>
        </p:txBody>
      </p:sp>
      <p:cxnSp>
        <p:nvCxnSpPr>
          <p:cNvPr id="681" name="Google Shape;681;p93"/>
          <p:cNvCxnSpPr/>
          <p:nvPr/>
        </p:nvCxnSpPr>
        <p:spPr>
          <a:xfrm flipH="1">
            <a:off x="4139025" y="1236025"/>
            <a:ext cx="731400" cy="405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7" name="Google Shape;687;p94"/>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688" name="Google Shape;688;p94"/>
          <p:cNvSpPr/>
          <p:nvPr/>
        </p:nvSpPr>
        <p:spPr>
          <a:xfrm>
            <a:off x="348475" y="2571750"/>
            <a:ext cx="4434900" cy="61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165" name="Google Shape;165;p32"/>
          <p:cNvPicPr preferRelativeResize="0"/>
          <p:nvPr/>
        </p:nvPicPr>
        <p:blipFill>
          <a:blip r:embed="rId3">
            <a:alphaModFix/>
          </a:blip>
          <a:stretch>
            <a:fillRect/>
          </a:stretch>
        </p:blipFill>
        <p:spPr>
          <a:xfrm>
            <a:off x="856100" y="1256537"/>
            <a:ext cx="3276899" cy="3015701"/>
          </a:xfrm>
          <a:prstGeom prst="rect">
            <a:avLst/>
          </a:prstGeom>
          <a:noFill/>
          <a:ln>
            <a:noFill/>
          </a:ln>
        </p:spPr>
      </p:pic>
      <p:sp>
        <p:nvSpPr>
          <p:cNvPr id="166" name="Google Shape;166;p32"/>
          <p:cNvSpPr txBox="1"/>
          <p:nvPr/>
        </p:nvSpPr>
        <p:spPr>
          <a:xfrm>
            <a:off x="9966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Two-</a:t>
            </a:r>
            <a:r>
              <a:rPr b="1" lang="en" sz="2200">
                <a:solidFill>
                  <a:schemeClr val="dk2"/>
                </a:solidFill>
              </a:rPr>
              <a:t>player</a:t>
            </a:r>
            <a:endParaRPr b="1" sz="2200">
              <a:solidFill>
                <a:schemeClr val="dk2"/>
              </a:solidFill>
            </a:endParaRPr>
          </a:p>
        </p:txBody>
      </p:sp>
      <p:sp>
        <p:nvSpPr>
          <p:cNvPr id="167" name="Google Shape;167;p32"/>
          <p:cNvSpPr txBox="1"/>
          <p:nvPr/>
        </p:nvSpPr>
        <p:spPr>
          <a:xfrm>
            <a:off x="5135725" y="4511050"/>
            <a:ext cx="3406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Multi-player</a:t>
            </a:r>
            <a:endParaRPr b="1" sz="2200">
              <a:solidFill>
                <a:schemeClr val="dk2"/>
              </a:solidFill>
            </a:endParaRPr>
          </a:p>
        </p:txBody>
      </p:sp>
      <p:pic>
        <p:nvPicPr>
          <p:cNvPr id="168" name="Google Shape;168;p32"/>
          <p:cNvPicPr preferRelativeResize="0"/>
          <p:nvPr/>
        </p:nvPicPr>
        <p:blipFill>
          <a:blip r:embed="rId4">
            <a:alphaModFix/>
          </a:blip>
          <a:stretch>
            <a:fillRect/>
          </a:stretch>
        </p:blipFill>
        <p:spPr>
          <a:xfrm>
            <a:off x="4828638" y="1256525"/>
            <a:ext cx="4020975" cy="30157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4" name="Google Shape;694;p95"/>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695" name="Google Shape;695;p95"/>
          <p:cNvSpPr/>
          <p:nvPr/>
        </p:nvSpPr>
        <p:spPr>
          <a:xfrm>
            <a:off x="348475" y="3162325"/>
            <a:ext cx="5744700" cy="115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95"/>
          <p:cNvSpPr txBox="1"/>
          <p:nvPr/>
        </p:nvSpPr>
        <p:spPr>
          <a:xfrm>
            <a:off x="5566975" y="3413750"/>
            <a:ext cx="526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t>
            </a:r>
            <a:endParaRPr b="1" sz="180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2" name="Google Shape;702;p96"/>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703" name="Google Shape;703;p96"/>
          <p:cNvSpPr/>
          <p:nvPr/>
        </p:nvSpPr>
        <p:spPr>
          <a:xfrm>
            <a:off x="348475" y="3162325"/>
            <a:ext cx="5744700" cy="115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96"/>
          <p:cNvSpPr txBox="1"/>
          <p:nvPr/>
        </p:nvSpPr>
        <p:spPr>
          <a:xfrm>
            <a:off x="5740200" y="2797100"/>
            <a:ext cx="3403800" cy="16305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If Agent 2 spends x</a:t>
            </a:r>
            <a:r>
              <a:rPr b="1" baseline="-25000" lang="en" sz="1800">
                <a:solidFill>
                  <a:srgbClr val="FF0000"/>
                </a:solidFill>
              </a:rPr>
              <a:t>2</a:t>
            </a:r>
            <a:r>
              <a:rPr b="1" lang="en" sz="1800">
                <a:solidFill>
                  <a:srgbClr val="FF0000"/>
                </a:solidFill>
              </a:rPr>
              <a:t>, then Agent 1’s personal welfare is maximized when Agent1 spends \bar{x}_1 - x_2 </a:t>
            </a:r>
            <a:endParaRPr b="1" sz="1800">
              <a:solidFill>
                <a:srgbClr val="FF0000"/>
              </a:solidFill>
            </a:endParaRPr>
          </a:p>
        </p:txBody>
      </p:sp>
      <p:cxnSp>
        <p:nvCxnSpPr>
          <p:cNvPr id="705" name="Google Shape;705;p96"/>
          <p:cNvCxnSpPr>
            <a:stCxn id="704" idx="1"/>
          </p:cNvCxnSpPr>
          <p:nvPr/>
        </p:nvCxnSpPr>
        <p:spPr>
          <a:xfrm flipH="1">
            <a:off x="3827400" y="3612350"/>
            <a:ext cx="1912800" cy="112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7"/>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1" name="Google Shape;711;p97"/>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712" name="Google Shape;712;p97"/>
          <p:cNvSpPr/>
          <p:nvPr/>
        </p:nvSpPr>
        <p:spPr>
          <a:xfrm>
            <a:off x="348475" y="3162325"/>
            <a:ext cx="5744700" cy="115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97"/>
          <p:cNvSpPr txBox="1"/>
          <p:nvPr/>
        </p:nvSpPr>
        <p:spPr>
          <a:xfrm>
            <a:off x="5740200" y="2797100"/>
            <a:ext cx="3403800" cy="16305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If Agent 1 spends x</a:t>
            </a:r>
            <a:r>
              <a:rPr b="1" baseline="-25000" lang="en" sz="1800">
                <a:solidFill>
                  <a:srgbClr val="FF0000"/>
                </a:solidFill>
              </a:rPr>
              <a:t>1</a:t>
            </a:r>
            <a:r>
              <a:rPr b="1" lang="en" sz="1800">
                <a:solidFill>
                  <a:srgbClr val="FF0000"/>
                </a:solidFill>
              </a:rPr>
              <a:t>, then Agent 2’s personal welfare is maximized when Agent 2 spends \bar{x}_2 - x_1</a:t>
            </a:r>
            <a:endParaRPr b="1" sz="1800">
              <a:solidFill>
                <a:srgbClr val="FF0000"/>
              </a:solidFill>
            </a:endParaRPr>
          </a:p>
        </p:txBody>
      </p:sp>
      <p:cxnSp>
        <p:nvCxnSpPr>
          <p:cNvPr id="714" name="Google Shape;714;p97"/>
          <p:cNvCxnSpPr/>
          <p:nvPr/>
        </p:nvCxnSpPr>
        <p:spPr>
          <a:xfrm flipH="1">
            <a:off x="3891825" y="4041850"/>
            <a:ext cx="1912800" cy="112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0" name="Google Shape;720;p98"/>
          <p:cNvPicPr preferRelativeResize="0"/>
          <p:nvPr/>
        </p:nvPicPr>
        <p:blipFill>
          <a:blip r:embed="rId3">
            <a:alphaModFix/>
          </a:blip>
          <a:stretch>
            <a:fillRect/>
          </a:stretch>
        </p:blipFill>
        <p:spPr>
          <a:xfrm>
            <a:off x="196847" y="779062"/>
            <a:ext cx="6117775" cy="3585375"/>
          </a:xfrm>
          <a:prstGeom prst="rect">
            <a:avLst/>
          </a:prstGeom>
          <a:noFill/>
          <a:ln>
            <a:noFill/>
          </a:ln>
          <a:effectLst>
            <a:outerShdw blurRad="57150" rotWithShape="0" algn="bl" dir="5400000" dist="19050">
              <a:srgbClr val="000000">
                <a:alpha val="50000"/>
              </a:srgbClr>
            </a:outerShdw>
          </a:effectLst>
        </p:spPr>
      </p:pic>
      <p:sp>
        <p:nvSpPr>
          <p:cNvPr id="721" name="Google Shape;721;p98"/>
          <p:cNvSpPr/>
          <p:nvPr/>
        </p:nvSpPr>
        <p:spPr>
          <a:xfrm>
            <a:off x="348475" y="3162325"/>
            <a:ext cx="5744700" cy="115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98"/>
          <p:cNvSpPr txBox="1"/>
          <p:nvPr/>
        </p:nvSpPr>
        <p:spPr>
          <a:xfrm>
            <a:off x="5740200" y="2797100"/>
            <a:ext cx="3403800" cy="16305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If Agent 1 spends x</a:t>
            </a:r>
            <a:r>
              <a:rPr b="1" baseline="-25000" lang="en" sz="1800">
                <a:solidFill>
                  <a:srgbClr val="FF0000"/>
                </a:solidFill>
              </a:rPr>
              <a:t>1</a:t>
            </a:r>
            <a:r>
              <a:rPr b="1" lang="en" sz="1800">
                <a:solidFill>
                  <a:srgbClr val="FF0000"/>
                </a:solidFill>
              </a:rPr>
              <a:t>, then Agent 2’s personal welfare is maximized when Agent 2 spends \bar{x}_2 - x_1</a:t>
            </a:r>
            <a:endParaRPr b="1" sz="1800">
              <a:solidFill>
                <a:srgbClr val="FF0000"/>
              </a:solidFill>
            </a:endParaRPr>
          </a:p>
        </p:txBody>
      </p:sp>
      <p:cxnSp>
        <p:nvCxnSpPr>
          <p:cNvPr id="723" name="Google Shape;723;p98"/>
          <p:cNvCxnSpPr/>
          <p:nvPr/>
        </p:nvCxnSpPr>
        <p:spPr>
          <a:xfrm flipH="1">
            <a:off x="3891825" y="4041850"/>
            <a:ext cx="1912800" cy="112800"/>
          </a:xfrm>
          <a:prstGeom prst="straightConnector1">
            <a:avLst/>
          </a:prstGeom>
          <a:noFill/>
          <a:ln cap="flat" cmpd="sng" w="28575">
            <a:solidFill>
              <a:srgbClr val="FF0000"/>
            </a:solidFill>
            <a:prstDash val="solid"/>
            <a:round/>
            <a:headEnd len="med" w="med" type="none"/>
            <a:tailEnd len="med" w="med" type="triangle"/>
          </a:ln>
        </p:spPr>
      </p:cxnSp>
      <p:sp>
        <p:nvSpPr>
          <p:cNvPr id="724" name="Google Shape;724;p98"/>
          <p:cNvSpPr txBox="1"/>
          <p:nvPr/>
        </p:nvSpPr>
        <p:spPr>
          <a:xfrm>
            <a:off x="2313500" y="4427600"/>
            <a:ext cx="36939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Aka “Best response”</a:t>
            </a:r>
            <a:endParaRPr b="1" sz="180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0" name="Google Shape;730;p99"/>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pic>
        <p:nvPicPr>
          <p:cNvPr id="731" name="Google Shape;731;p99"/>
          <p:cNvPicPr preferRelativeResize="0"/>
          <p:nvPr/>
        </p:nvPicPr>
        <p:blipFill rotWithShape="1">
          <a:blip r:embed="rId4">
            <a:alphaModFix/>
          </a:blip>
          <a:srcRect b="52285" l="0" r="0" t="0"/>
          <a:stretch/>
        </p:blipFill>
        <p:spPr>
          <a:xfrm>
            <a:off x="5738925" y="503725"/>
            <a:ext cx="3178800" cy="7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32" name="Google Shape;732;p99"/>
          <p:cNvPicPr preferRelativeResize="0"/>
          <p:nvPr/>
        </p:nvPicPr>
        <p:blipFill>
          <a:blip r:embed="rId5">
            <a:alphaModFix/>
          </a:blip>
          <a:stretch>
            <a:fillRect/>
          </a:stretch>
        </p:blipFill>
        <p:spPr>
          <a:xfrm>
            <a:off x="5799354" y="1454975"/>
            <a:ext cx="2947996" cy="7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8" name="Google Shape;738;p100"/>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pic>
        <p:nvPicPr>
          <p:cNvPr id="739" name="Google Shape;739;p100"/>
          <p:cNvPicPr preferRelativeResize="0"/>
          <p:nvPr/>
        </p:nvPicPr>
        <p:blipFill rotWithShape="1">
          <a:blip r:embed="rId4">
            <a:alphaModFix/>
          </a:blip>
          <a:srcRect b="52285" l="0" r="0" t="0"/>
          <a:stretch/>
        </p:blipFill>
        <p:spPr>
          <a:xfrm>
            <a:off x="5738925" y="503725"/>
            <a:ext cx="3178800" cy="7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0" name="Google Shape;740;p100"/>
          <p:cNvPicPr preferRelativeResize="0"/>
          <p:nvPr/>
        </p:nvPicPr>
        <p:blipFill>
          <a:blip r:embed="rId5">
            <a:alphaModFix/>
          </a:blip>
          <a:stretch>
            <a:fillRect/>
          </a:stretch>
        </p:blipFill>
        <p:spPr>
          <a:xfrm>
            <a:off x="5799354" y="1454975"/>
            <a:ext cx="2947996" cy="7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741" name="Google Shape;741;p100"/>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742" name="Google Shape;742;p100"/>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743" name="Google Shape;743;p100"/>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744" name="Google Shape;744;p100"/>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0" name="Google Shape;750;p101"/>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pic>
        <p:nvPicPr>
          <p:cNvPr id="751" name="Google Shape;751;p101"/>
          <p:cNvPicPr preferRelativeResize="0"/>
          <p:nvPr/>
        </p:nvPicPr>
        <p:blipFill rotWithShape="1">
          <a:blip r:embed="rId4">
            <a:alphaModFix/>
          </a:blip>
          <a:srcRect b="52285" l="0" r="0" t="0"/>
          <a:stretch/>
        </p:blipFill>
        <p:spPr>
          <a:xfrm>
            <a:off x="5738925" y="503725"/>
            <a:ext cx="3178800" cy="751675"/>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pic>
      <p:pic>
        <p:nvPicPr>
          <p:cNvPr id="752" name="Google Shape;752;p101"/>
          <p:cNvPicPr preferRelativeResize="0"/>
          <p:nvPr/>
        </p:nvPicPr>
        <p:blipFill>
          <a:blip r:embed="rId5">
            <a:alphaModFix/>
          </a:blip>
          <a:stretch>
            <a:fillRect/>
          </a:stretch>
        </p:blipFill>
        <p:spPr>
          <a:xfrm>
            <a:off x="5799354" y="1454975"/>
            <a:ext cx="2947996" cy="7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753" name="Google Shape;753;p101"/>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754" name="Google Shape;754;p101"/>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755" name="Google Shape;755;p101"/>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756" name="Google Shape;756;p101"/>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2" name="Google Shape;762;p102"/>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pic>
        <p:nvPicPr>
          <p:cNvPr id="763" name="Google Shape;763;p102"/>
          <p:cNvPicPr preferRelativeResize="0"/>
          <p:nvPr/>
        </p:nvPicPr>
        <p:blipFill rotWithShape="1">
          <a:blip r:embed="rId4">
            <a:alphaModFix/>
          </a:blip>
          <a:srcRect b="52285" l="0" r="0" t="0"/>
          <a:stretch/>
        </p:blipFill>
        <p:spPr>
          <a:xfrm>
            <a:off x="5738925" y="503725"/>
            <a:ext cx="3178800" cy="751675"/>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pic>
      <p:cxnSp>
        <p:nvCxnSpPr>
          <p:cNvPr id="764" name="Google Shape;764;p102"/>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765" name="Google Shape;765;p102"/>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766" name="Google Shape;766;p102"/>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767" name="Google Shape;767;p102"/>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pic>
        <p:nvPicPr>
          <p:cNvPr id="768" name="Google Shape;768;p102"/>
          <p:cNvPicPr preferRelativeResize="0"/>
          <p:nvPr/>
        </p:nvPicPr>
        <p:blipFill rotWithShape="1">
          <a:blip r:embed="rId4">
            <a:alphaModFix/>
          </a:blip>
          <a:srcRect b="0" l="0" r="0" t="52285"/>
          <a:stretch/>
        </p:blipFill>
        <p:spPr>
          <a:xfrm>
            <a:off x="5738925" y="1536650"/>
            <a:ext cx="3178800" cy="751675"/>
          </a:xfrm>
          <a:prstGeom prst="rect">
            <a:avLst/>
          </a:prstGeom>
          <a:noFill/>
          <a:ln cap="flat" cmpd="sng" w="28575">
            <a:solidFill>
              <a:srgbClr val="0000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4" name="Google Shape;774;p103"/>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775" name="Google Shape;775;p103"/>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776" name="Google Shape;776;p103"/>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777" name="Google Shape;777;p103"/>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778" name="Google Shape;778;p103"/>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pic>
        <p:nvPicPr>
          <p:cNvPr id="779" name="Google Shape;779;p103"/>
          <p:cNvPicPr preferRelativeResize="0"/>
          <p:nvPr/>
        </p:nvPicPr>
        <p:blipFill>
          <a:blip r:embed="rId4">
            <a:alphaModFix/>
          </a:blip>
          <a:stretch>
            <a:fillRect/>
          </a:stretch>
        </p:blipFill>
        <p:spPr>
          <a:xfrm>
            <a:off x="3462560" y="829712"/>
            <a:ext cx="5254190" cy="1173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780" name="Google Shape;780;p103"/>
          <p:cNvCxnSpPr/>
          <p:nvPr/>
        </p:nvCxnSpPr>
        <p:spPr>
          <a:xfrm flipH="1" rot="10800000">
            <a:off x="5771125" y="1104950"/>
            <a:ext cx="193200" cy="902100"/>
          </a:xfrm>
          <a:prstGeom prst="straightConnector1">
            <a:avLst/>
          </a:prstGeom>
          <a:noFill/>
          <a:ln cap="flat" cmpd="sng" w="28575">
            <a:solidFill>
              <a:srgbClr val="FF0000"/>
            </a:solidFill>
            <a:prstDash val="solid"/>
            <a:round/>
            <a:headEnd len="med" w="med" type="none"/>
            <a:tailEnd len="med" w="med" type="triangle"/>
          </a:ln>
        </p:spPr>
      </p:cxnSp>
      <p:sp>
        <p:nvSpPr>
          <p:cNvPr id="781" name="Google Shape;781;p103"/>
          <p:cNvSpPr txBox="1"/>
          <p:nvPr/>
        </p:nvSpPr>
        <p:spPr>
          <a:xfrm>
            <a:off x="4418150" y="2003275"/>
            <a:ext cx="38973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value/cost ratio</a:t>
            </a:r>
            <a:br>
              <a:rPr b="1" lang="en" sz="1800">
                <a:solidFill>
                  <a:srgbClr val="FF0000"/>
                </a:solidFill>
              </a:rPr>
            </a:br>
            <a:endParaRPr b="1" sz="1800">
              <a:solidFill>
                <a:srgbClr val="FF0000"/>
              </a:solidFill>
            </a:endParaRPr>
          </a:p>
          <a:p>
            <a:pPr indent="0" lvl="0" marL="0" rtl="0" algn="l">
              <a:spcBef>
                <a:spcPts val="0"/>
              </a:spcBef>
              <a:spcAft>
                <a:spcPts val="0"/>
              </a:spcAft>
              <a:buNone/>
            </a:pPr>
            <a:r>
              <a:t/>
            </a:r>
            <a:endParaRPr b="1" sz="180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7" name="Google Shape;787;p104"/>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788" name="Google Shape;788;p104"/>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789" name="Google Shape;789;p104"/>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790" name="Google Shape;790;p104"/>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791" name="Google Shape;791;p104"/>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pic>
        <p:nvPicPr>
          <p:cNvPr id="792" name="Google Shape;792;p104"/>
          <p:cNvPicPr preferRelativeResize="0"/>
          <p:nvPr/>
        </p:nvPicPr>
        <p:blipFill>
          <a:blip r:embed="rId4">
            <a:alphaModFix/>
          </a:blip>
          <a:stretch>
            <a:fillRect/>
          </a:stretch>
        </p:blipFill>
        <p:spPr>
          <a:xfrm>
            <a:off x="3462560" y="829712"/>
            <a:ext cx="5254190" cy="1173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93" name="Google Shape;793;p104"/>
          <p:cNvSpPr txBox="1"/>
          <p:nvPr/>
        </p:nvSpPr>
        <p:spPr>
          <a:xfrm>
            <a:off x="4418150" y="2003275"/>
            <a:ext cx="38973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value/cost ratio</a:t>
            </a:r>
            <a:br>
              <a:rPr b="1" lang="en" sz="1800">
                <a:solidFill>
                  <a:srgbClr val="FF0000"/>
                </a:solidFill>
              </a:rPr>
            </a:br>
            <a:endParaRPr b="1" sz="1800">
              <a:solidFill>
                <a:srgbClr val="FF0000"/>
              </a:solidFill>
            </a:endParaRPr>
          </a:p>
          <a:p>
            <a:pPr indent="0" lvl="0" marL="0" rtl="0" algn="l">
              <a:spcBef>
                <a:spcPts val="0"/>
              </a:spcBef>
              <a:spcAft>
                <a:spcPts val="0"/>
              </a:spcAft>
              <a:buNone/>
            </a:pPr>
            <a:r>
              <a:rPr b="1" lang="en" sz="1800">
                <a:solidFill>
                  <a:srgbClr val="FF0000"/>
                </a:solidFill>
              </a:rPr>
              <a:t>Agent 2’s value to cost ratio is higher than Agent 1’s</a:t>
            </a:r>
            <a:endParaRPr b="1" sz="18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174" name="Google Shape;174;p33"/>
          <p:cNvPicPr preferRelativeResize="0"/>
          <p:nvPr/>
        </p:nvPicPr>
        <p:blipFill>
          <a:blip r:embed="rId3">
            <a:alphaModFix/>
          </a:blip>
          <a:stretch>
            <a:fillRect/>
          </a:stretch>
        </p:blipFill>
        <p:spPr>
          <a:xfrm>
            <a:off x="829175" y="1152475"/>
            <a:ext cx="3406974" cy="3259350"/>
          </a:xfrm>
          <a:prstGeom prst="rect">
            <a:avLst/>
          </a:prstGeom>
          <a:noFill/>
          <a:ln>
            <a:noFill/>
          </a:ln>
        </p:spPr>
      </p:pic>
      <p:pic>
        <p:nvPicPr>
          <p:cNvPr id="175" name="Google Shape;175;p33"/>
          <p:cNvPicPr preferRelativeResize="0"/>
          <p:nvPr/>
        </p:nvPicPr>
        <p:blipFill>
          <a:blip r:embed="rId4">
            <a:alphaModFix/>
          </a:blip>
          <a:stretch>
            <a:fillRect/>
          </a:stretch>
        </p:blipFill>
        <p:spPr>
          <a:xfrm>
            <a:off x="5200675" y="1188575"/>
            <a:ext cx="3276899" cy="3015701"/>
          </a:xfrm>
          <a:prstGeom prst="rect">
            <a:avLst/>
          </a:prstGeom>
          <a:noFill/>
          <a:ln>
            <a:noFill/>
          </a:ln>
        </p:spPr>
      </p:pic>
      <p:sp>
        <p:nvSpPr>
          <p:cNvPr id="176" name="Google Shape;176;p33"/>
          <p:cNvSpPr txBox="1"/>
          <p:nvPr/>
        </p:nvSpPr>
        <p:spPr>
          <a:xfrm>
            <a:off x="9966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Simultaneous</a:t>
            </a:r>
            <a:endParaRPr b="1" sz="2200">
              <a:solidFill>
                <a:schemeClr val="dk2"/>
              </a:solidFill>
            </a:endParaRPr>
          </a:p>
        </p:txBody>
      </p:sp>
      <p:sp>
        <p:nvSpPr>
          <p:cNvPr id="177" name="Google Shape;177;p33"/>
          <p:cNvSpPr txBox="1"/>
          <p:nvPr/>
        </p:nvSpPr>
        <p:spPr>
          <a:xfrm>
            <a:off x="52900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Sequential</a:t>
            </a:r>
            <a:endParaRPr b="1" sz="2200">
              <a:solidFill>
                <a:schemeClr val="dk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9" name="Google Shape;799;p105"/>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800" name="Google Shape;800;p105"/>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801" name="Google Shape;801;p105"/>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802" name="Google Shape;802;p105"/>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803" name="Google Shape;803;p105"/>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pic>
        <p:nvPicPr>
          <p:cNvPr id="804" name="Google Shape;804;p105"/>
          <p:cNvPicPr preferRelativeResize="0"/>
          <p:nvPr/>
        </p:nvPicPr>
        <p:blipFill>
          <a:blip r:embed="rId4">
            <a:alphaModFix/>
          </a:blip>
          <a:stretch>
            <a:fillRect/>
          </a:stretch>
        </p:blipFill>
        <p:spPr>
          <a:xfrm>
            <a:off x="3462560" y="829712"/>
            <a:ext cx="5254190" cy="1173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805" name="Google Shape;805;p105"/>
          <p:cNvCxnSpPr>
            <a:stCxn id="806" idx="0"/>
          </p:cNvCxnSpPr>
          <p:nvPr/>
        </p:nvCxnSpPr>
        <p:spPr>
          <a:xfrm flipH="1" rot="10800000">
            <a:off x="6973575" y="1158875"/>
            <a:ext cx="107700" cy="1020900"/>
          </a:xfrm>
          <a:prstGeom prst="straightConnector1">
            <a:avLst/>
          </a:prstGeom>
          <a:noFill/>
          <a:ln cap="flat" cmpd="sng" w="28575">
            <a:solidFill>
              <a:srgbClr val="FF0000"/>
            </a:solidFill>
            <a:prstDash val="solid"/>
            <a:round/>
            <a:headEnd len="med" w="med" type="none"/>
            <a:tailEnd len="med" w="med" type="triangle"/>
          </a:ln>
        </p:spPr>
      </p:cxnSp>
      <p:sp>
        <p:nvSpPr>
          <p:cNvPr id="806" name="Google Shape;806;p105"/>
          <p:cNvSpPr txBox="1"/>
          <p:nvPr/>
        </p:nvSpPr>
        <p:spPr>
          <a:xfrm>
            <a:off x="5696025" y="2179775"/>
            <a:ext cx="25551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a:t>
            </a:r>
            <a:r>
              <a:rPr b="1" baseline="-25000" lang="en" sz="1800">
                <a:solidFill>
                  <a:srgbClr val="FF0000"/>
                </a:solidFill>
              </a:rPr>
              <a:t>1</a:t>
            </a:r>
            <a:r>
              <a:rPr b="1" lang="en" sz="1800">
                <a:solidFill>
                  <a:srgbClr val="FF0000"/>
                </a:solidFill>
              </a:rPr>
              <a:t>(x</a:t>
            </a:r>
            <a:r>
              <a:rPr b="1" baseline="-25000" lang="en" sz="1800">
                <a:solidFill>
                  <a:srgbClr val="FF0000"/>
                </a:solidFill>
              </a:rPr>
              <a:t>2</a:t>
            </a:r>
            <a:r>
              <a:rPr b="1" lang="en" sz="1800">
                <a:solidFill>
                  <a:srgbClr val="FF0000"/>
                </a:solidFill>
              </a:rPr>
              <a:t>) </a:t>
            </a:r>
            <a:r>
              <a:rPr b="1" lang="en" sz="1800">
                <a:solidFill>
                  <a:schemeClr val="dk1"/>
                </a:solidFill>
              </a:rPr>
              <a:t>&gt;</a:t>
            </a:r>
            <a:r>
              <a:rPr b="1" lang="en" sz="1800">
                <a:solidFill>
                  <a:srgbClr val="FF0000"/>
                </a:solidFill>
              </a:rPr>
              <a:t> </a:t>
            </a:r>
            <a:r>
              <a:rPr b="1" lang="en" sz="1800">
                <a:solidFill>
                  <a:srgbClr val="0000FF"/>
                </a:solidFill>
              </a:rPr>
              <a:t>f</a:t>
            </a:r>
            <a:r>
              <a:rPr b="1" baseline="-25000" lang="en" sz="1800">
                <a:solidFill>
                  <a:srgbClr val="0000FF"/>
                </a:solidFill>
              </a:rPr>
              <a:t>2</a:t>
            </a:r>
            <a:r>
              <a:rPr b="1" lang="en" sz="1800">
                <a:solidFill>
                  <a:srgbClr val="0000FF"/>
                </a:solidFill>
              </a:rPr>
              <a:t>(x</a:t>
            </a:r>
            <a:r>
              <a:rPr b="1" baseline="-25000" lang="en" sz="1800">
                <a:solidFill>
                  <a:srgbClr val="0000FF"/>
                </a:solidFill>
              </a:rPr>
              <a:t>1</a:t>
            </a:r>
            <a:r>
              <a:rPr b="1" lang="en" sz="1800">
                <a:solidFill>
                  <a:srgbClr val="0000FF"/>
                </a:solidFill>
              </a:rPr>
              <a:t>)</a:t>
            </a:r>
            <a:endParaRPr b="1" sz="1800">
              <a:solidFill>
                <a:srgbClr val="0000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2" name="Google Shape;812;p106"/>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813" name="Google Shape;813;p106"/>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814" name="Google Shape;814;p106"/>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815" name="Google Shape;815;p106"/>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816" name="Google Shape;816;p106"/>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sp>
        <p:nvSpPr>
          <p:cNvPr id="817" name="Google Shape;817;p106"/>
          <p:cNvSpPr txBox="1"/>
          <p:nvPr/>
        </p:nvSpPr>
        <p:spPr>
          <a:xfrm>
            <a:off x="4246325" y="62185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Agent 1 will play somewhere on the red line  </a:t>
            </a:r>
            <a:endParaRPr b="1" sz="1800">
              <a:solidFill>
                <a:srgbClr val="0000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7"/>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3" name="Google Shape;823;p107"/>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824" name="Google Shape;824;p107"/>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825" name="Google Shape;825;p107"/>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826" name="Google Shape;826;p107"/>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827" name="Google Shape;827;p107"/>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sp>
        <p:nvSpPr>
          <p:cNvPr id="828" name="Google Shape;828;p107"/>
          <p:cNvSpPr txBox="1"/>
          <p:nvPr/>
        </p:nvSpPr>
        <p:spPr>
          <a:xfrm>
            <a:off x="4246325" y="62185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Agent 1 will play somewhere on the red line  </a:t>
            </a:r>
            <a:endParaRPr b="1" sz="1800">
              <a:solidFill>
                <a:srgbClr val="0000FF"/>
              </a:solidFill>
            </a:endParaRPr>
          </a:p>
        </p:txBody>
      </p:sp>
      <p:sp>
        <p:nvSpPr>
          <p:cNvPr id="829" name="Google Shape;829;p107"/>
          <p:cNvSpPr txBox="1"/>
          <p:nvPr/>
        </p:nvSpPr>
        <p:spPr>
          <a:xfrm>
            <a:off x="4246325" y="137050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rPr>
              <a:t>Agent 2 will play somewhere on the blue line </a:t>
            </a:r>
            <a:r>
              <a:rPr b="1" lang="en" sz="1800">
                <a:solidFill>
                  <a:srgbClr val="FF0000"/>
                </a:solidFill>
              </a:rPr>
              <a:t> </a:t>
            </a:r>
            <a:endParaRPr b="1" sz="1800">
              <a:solidFill>
                <a:srgbClr val="0000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5" name="Google Shape;835;p108"/>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836" name="Google Shape;836;p108"/>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837" name="Google Shape;837;p108"/>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838" name="Google Shape;838;p108"/>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839" name="Google Shape;839;p108"/>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sp>
        <p:nvSpPr>
          <p:cNvPr id="840" name="Google Shape;840;p108"/>
          <p:cNvSpPr txBox="1"/>
          <p:nvPr/>
        </p:nvSpPr>
        <p:spPr>
          <a:xfrm>
            <a:off x="4246325" y="62185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Agent 1 will play somewhere on the red line  </a:t>
            </a:r>
            <a:endParaRPr b="1" sz="1800">
              <a:solidFill>
                <a:srgbClr val="0000FF"/>
              </a:solidFill>
            </a:endParaRPr>
          </a:p>
        </p:txBody>
      </p:sp>
      <p:sp>
        <p:nvSpPr>
          <p:cNvPr id="841" name="Google Shape;841;p108"/>
          <p:cNvSpPr txBox="1"/>
          <p:nvPr/>
        </p:nvSpPr>
        <p:spPr>
          <a:xfrm>
            <a:off x="4246325" y="137050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rPr>
              <a:t>Agent 2 will play somewhere on the blue line </a:t>
            </a:r>
            <a:r>
              <a:rPr b="1" lang="en" sz="1800">
                <a:solidFill>
                  <a:srgbClr val="FF0000"/>
                </a:solidFill>
              </a:rPr>
              <a:t> </a:t>
            </a:r>
            <a:endParaRPr b="1" sz="1800">
              <a:solidFill>
                <a:srgbClr val="0000FF"/>
              </a:solidFill>
            </a:endParaRPr>
          </a:p>
        </p:txBody>
      </p:sp>
      <p:sp>
        <p:nvSpPr>
          <p:cNvPr id="842" name="Google Shape;842;p108"/>
          <p:cNvSpPr txBox="1"/>
          <p:nvPr/>
        </p:nvSpPr>
        <p:spPr>
          <a:xfrm>
            <a:off x="4312825" y="2039250"/>
            <a:ext cx="34143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0000FF"/>
              </a:solidFill>
            </a:endParaRPr>
          </a:p>
          <a:p>
            <a:pPr indent="0" lvl="0" marL="0" rtl="0" algn="l">
              <a:spcBef>
                <a:spcPts val="0"/>
              </a:spcBef>
              <a:spcAft>
                <a:spcPts val="0"/>
              </a:spcAft>
              <a:buNone/>
            </a:pPr>
            <a:r>
              <a:rPr b="1" lang="en" sz="1800">
                <a:solidFill>
                  <a:schemeClr val="dk1"/>
                </a:solidFill>
              </a:rPr>
              <a:t>The Nash equilibrium is where the lines intersect</a:t>
            </a:r>
            <a:endParaRPr b="1" sz="18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grpSp>
        <p:nvGrpSpPr>
          <p:cNvPr id="848" name="Google Shape;848;p109"/>
          <p:cNvGrpSpPr/>
          <p:nvPr/>
        </p:nvGrpSpPr>
        <p:grpSpPr>
          <a:xfrm>
            <a:off x="2154324" y="163144"/>
            <a:ext cx="4835366" cy="3164510"/>
            <a:chOff x="1172075" y="152400"/>
            <a:chExt cx="6799840" cy="4838700"/>
          </a:xfrm>
        </p:grpSpPr>
        <p:pic>
          <p:nvPicPr>
            <p:cNvPr id="849" name="Google Shape;849;p109"/>
            <p:cNvPicPr preferRelativeResize="0"/>
            <p:nvPr/>
          </p:nvPicPr>
          <p:blipFill>
            <a:blip r:embed="rId3">
              <a:alphaModFix/>
            </a:blip>
            <a:stretch>
              <a:fillRect/>
            </a:stretch>
          </p:blipFill>
          <p:spPr>
            <a:xfrm>
              <a:off x="1172075" y="152400"/>
              <a:ext cx="6799840" cy="4838700"/>
            </a:xfrm>
            <a:prstGeom prst="rect">
              <a:avLst/>
            </a:prstGeom>
            <a:noFill/>
            <a:ln>
              <a:noFill/>
            </a:ln>
            <a:effectLst>
              <a:outerShdw blurRad="57150" rotWithShape="0" algn="bl" dir="5400000" dist="19050">
                <a:srgbClr val="000000">
                  <a:alpha val="50000"/>
                </a:srgbClr>
              </a:outerShdw>
            </a:effectLst>
          </p:spPr>
        </p:pic>
        <p:cxnSp>
          <p:nvCxnSpPr>
            <p:cNvPr id="850" name="Google Shape;850;p109"/>
            <p:cNvCxnSpPr/>
            <p:nvPr/>
          </p:nvCxnSpPr>
          <p:spPr>
            <a:xfrm>
              <a:off x="2678600" y="761450"/>
              <a:ext cx="0" cy="1417500"/>
            </a:xfrm>
            <a:prstGeom prst="straightConnector1">
              <a:avLst/>
            </a:prstGeom>
            <a:noFill/>
            <a:ln cap="flat" cmpd="sng" w="28575">
              <a:solidFill>
                <a:srgbClr val="FF0000"/>
              </a:solidFill>
              <a:prstDash val="solid"/>
              <a:round/>
              <a:headEnd len="med" w="med" type="none"/>
              <a:tailEnd len="med" w="med" type="none"/>
            </a:ln>
          </p:spPr>
        </p:cxnSp>
        <p:cxnSp>
          <p:nvCxnSpPr>
            <p:cNvPr id="851" name="Google Shape;851;p109"/>
            <p:cNvCxnSpPr/>
            <p:nvPr/>
          </p:nvCxnSpPr>
          <p:spPr>
            <a:xfrm rot="10800000">
              <a:off x="2689250" y="2189500"/>
              <a:ext cx="1728900" cy="1524900"/>
            </a:xfrm>
            <a:prstGeom prst="straightConnector1">
              <a:avLst/>
            </a:prstGeom>
            <a:noFill/>
            <a:ln cap="flat" cmpd="sng" w="38100">
              <a:solidFill>
                <a:srgbClr val="FF0000"/>
              </a:solidFill>
              <a:prstDash val="solid"/>
              <a:round/>
              <a:headEnd len="med" w="med" type="none"/>
              <a:tailEnd len="med" w="med" type="none"/>
            </a:ln>
          </p:spPr>
        </p:cxnSp>
        <p:cxnSp>
          <p:nvCxnSpPr>
            <p:cNvPr id="852" name="Google Shape;852;p109"/>
            <p:cNvCxnSpPr/>
            <p:nvPr/>
          </p:nvCxnSpPr>
          <p:spPr>
            <a:xfrm flipH="1">
              <a:off x="3849050" y="3735875"/>
              <a:ext cx="1761000" cy="21600"/>
            </a:xfrm>
            <a:prstGeom prst="straightConnector1">
              <a:avLst/>
            </a:prstGeom>
            <a:noFill/>
            <a:ln cap="flat" cmpd="sng" w="38100">
              <a:solidFill>
                <a:srgbClr val="0000FF"/>
              </a:solidFill>
              <a:prstDash val="solid"/>
              <a:round/>
              <a:headEnd len="med" w="med" type="none"/>
              <a:tailEnd len="med" w="med" type="none"/>
            </a:ln>
          </p:spPr>
        </p:cxnSp>
        <p:cxnSp>
          <p:nvCxnSpPr>
            <p:cNvPr id="853" name="Google Shape;853;p109"/>
            <p:cNvCxnSpPr/>
            <p:nvPr/>
          </p:nvCxnSpPr>
          <p:spPr>
            <a:xfrm>
              <a:off x="2710800" y="2780200"/>
              <a:ext cx="1159800" cy="998700"/>
            </a:xfrm>
            <a:prstGeom prst="straightConnector1">
              <a:avLst/>
            </a:prstGeom>
            <a:noFill/>
            <a:ln cap="flat" cmpd="sng" w="38100">
              <a:solidFill>
                <a:srgbClr val="0000FF"/>
              </a:solidFill>
              <a:prstDash val="solid"/>
              <a:round/>
              <a:headEnd len="med" w="med" type="none"/>
              <a:tailEnd len="med" w="med" type="none"/>
            </a:ln>
          </p:spPr>
        </p:cxnSp>
      </p:grpSp>
      <p:pic>
        <p:nvPicPr>
          <p:cNvPr id="854" name="Google Shape;854;p109"/>
          <p:cNvPicPr preferRelativeResize="0"/>
          <p:nvPr/>
        </p:nvPicPr>
        <p:blipFill>
          <a:blip r:embed="rId4">
            <a:alphaModFix/>
          </a:blip>
          <a:stretch>
            <a:fillRect/>
          </a:stretch>
        </p:blipFill>
        <p:spPr>
          <a:xfrm>
            <a:off x="593013" y="3691474"/>
            <a:ext cx="7957999" cy="1002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0" name="Google Shape;860;p110"/>
          <p:cNvPicPr preferRelativeResize="0"/>
          <p:nvPr/>
        </p:nvPicPr>
        <p:blipFill>
          <a:blip r:embed="rId3">
            <a:alphaModFix/>
          </a:blip>
          <a:stretch>
            <a:fillRect/>
          </a:stretch>
        </p:blipFill>
        <p:spPr>
          <a:xfrm>
            <a:off x="2311897" y="195350"/>
            <a:ext cx="4520199" cy="3216525"/>
          </a:xfrm>
          <a:prstGeom prst="rect">
            <a:avLst/>
          </a:prstGeom>
          <a:noFill/>
          <a:ln>
            <a:noFill/>
          </a:ln>
          <a:effectLst>
            <a:outerShdw blurRad="57150" rotWithShape="0" algn="bl" dir="5400000" dist="19050">
              <a:srgbClr val="000000">
                <a:alpha val="50000"/>
              </a:srgbClr>
            </a:outerShdw>
          </a:effectLst>
        </p:spPr>
      </p:pic>
      <p:pic>
        <p:nvPicPr>
          <p:cNvPr id="861" name="Google Shape;861;p110"/>
          <p:cNvPicPr preferRelativeResize="0"/>
          <p:nvPr/>
        </p:nvPicPr>
        <p:blipFill>
          <a:blip r:embed="rId4">
            <a:alphaModFix/>
          </a:blip>
          <a:stretch>
            <a:fillRect/>
          </a:stretch>
        </p:blipFill>
        <p:spPr>
          <a:xfrm>
            <a:off x="941988" y="3672024"/>
            <a:ext cx="7260026" cy="914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7" name="Google Shape;867;p111"/>
          <p:cNvPicPr preferRelativeResize="0"/>
          <p:nvPr/>
        </p:nvPicPr>
        <p:blipFill>
          <a:blip r:embed="rId3">
            <a:alphaModFix/>
          </a:blip>
          <a:stretch>
            <a:fillRect/>
          </a:stretch>
        </p:blipFill>
        <p:spPr>
          <a:xfrm>
            <a:off x="2113247" y="195350"/>
            <a:ext cx="4917499" cy="3499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3" name="Google Shape;873;p112"/>
          <p:cNvPicPr preferRelativeResize="0"/>
          <p:nvPr/>
        </p:nvPicPr>
        <p:blipFill>
          <a:blip r:embed="rId3">
            <a:alphaModFix/>
          </a:blip>
          <a:stretch>
            <a:fillRect/>
          </a:stretch>
        </p:blipFill>
        <p:spPr>
          <a:xfrm>
            <a:off x="1091813" y="152400"/>
            <a:ext cx="6960366" cy="4838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9" name="Google Shape;879;p113"/>
          <p:cNvPicPr preferRelativeResize="0"/>
          <p:nvPr/>
        </p:nvPicPr>
        <p:blipFill>
          <a:blip r:embed="rId3">
            <a:alphaModFix/>
          </a:blip>
          <a:stretch>
            <a:fillRect/>
          </a:stretch>
        </p:blipFill>
        <p:spPr>
          <a:xfrm>
            <a:off x="152400" y="1898163"/>
            <a:ext cx="8839199" cy="134718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5" name="Google Shape;885;p114"/>
          <p:cNvPicPr preferRelativeResize="0"/>
          <p:nvPr/>
        </p:nvPicPr>
        <p:blipFill>
          <a:blip r:embed="rId3">
            <a:alphaModFix/>
          </a:blip>
          <a:stretch>
            <a:fillRect/>
          </a:stretch>
        </p:blipFill>
        <p:spPr>
          <a:xfrm>
            <a:off x="970975" y="152400"/>
            <a:ext cx="7202047"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Games</a:t>
            </a:r>
            <a:endParaRPr/>
          </a:p>
        </p:txBody>
      </p:sp>
      <p:pic>
        <p:nvPicPr>
          <p:cNvPr id="183" name="Google Shape;183;p34"/>
          <p:cNvPicPr preferRelativeResize="0"/>
          <p:nvPr/>
        </p:nvPicPr>
        <p:blipFill>
          <a:blip r:embed="rId3">
            <a:alphaModFix/>
          </a:blip>
          <a:stretch>
            <a:fillRect/>
          </a:stretch>
        </p:blipFill>
        <p:spPr>
          <a:xfrm>
            <a:off x="829175" y="1152475"/>
            <a:ext cx="3406974" cy="3259350"/>
          </a:xfrm>
          <a:prstGeom prst="rect">
            <a:avLst/>
          </a:prstGeom>
          <a:noFill/>
          <a:ln>
            <a:noFill/>
          </a:ln>
        </p:spPr>
      </p:pic>
      <p:pic>
        <p:nvPicPr>
          <p:cNvPr id="184" name="Google Shape;184;p34"/>
          <p:cNvPicPr preferRelativeResize="0"/>
          <p:nvPr/>
        </p:nvPicPr>
        <p:blipFill>
          <a:blip r:embed="rId4">
            <a:alphaModFix/>
          </a:blip>
          <a:stretch>
            <a:fillRect/>
          </a:stretch>
        </p:blipFill>
        <p:spPr>
          <a:xfrm>
            <a:off x="5200675" y="1188575"/>
            <a:ext cx="3276899" cy="3015701"/>
          </a:xfrm>
          <a:prstGeom prst="rect">
            <a:avLst/>
          </a:prstGeom>
          <a:noFill/>
          <a:ln>
            <a:noFill/>
          </a:ln>
        </p:spPr>
      </p:pic>
      <p:sp>
        <p:nvSpPr>
          <p:cNvPr id="185" name="Google Shape;185;p34"/>
          <p:cNvSpPr txBox="1"/>
          <p:nvPr/>
        </p:nvSpPr>
        <p:spPr>
          <a:xfrm>
            <a:off x="996650"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One shot</a:t>
            </a:r>
            <a:endParaRPr b="1" sz="2200">
              <a:solidFill>
                <a:schemeClr val="dk2"/>
              </a:solidFill>
            </a:endParaRPr>
          </a:p>
        </p:txBody>
      </p:sp>
      <p:sp>
        <p:nvSpPr>
          <p:cNvPr id="186" name="Google Shape;186;p34"/>
          <p:cNvSpPr txBox="1"/>
          <p:nvPr/>
        </p:nvSpPr>
        <p:spPr>
          <a:xfrm>
            <a:off x="5341225" y="4511050"/>
            <a:ext cx="29958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rPr>
              <a:t>Iterated</a:t>
            </a:r>
            <a:endParaRPr b="1" sz="2200">
              <a:solidFill>
                <a:schemeClr val="dk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situations explored in the paper:</a:t>
            </a:r>
            <a:endParaRPr/>
          </a:p>
        </p:txBody>
      </p:sp>
      <p:sp>
        <p:nvSpPr>
          <p:cNvPr id="891" name="Google Shape;891;p115"/>
          <p:cNvSpPr txBox="1"/>
          <p:nvPr>
            <p:ph idx="1" type="body"/>
          </p:nvPr>
        </p:nvSpPr>
        <p:spPr>
          <a:xfrm>
            <a:off x="311700" y="1152475"/>
            <a:ext cx="8520600" cy="3786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What happens when you add more agents to the game?</a:t>
            </a:r>
            <a:endParaRPr/>
          </a:p>
          <a:p>
            <a:pPr indent="-317500" lvl="1" marL="914400" rtl="0" algn="l">
              <a:spcBef>
                <a:spcPts val="0"/>
              </a:spcBef>
              <a:spcAft>
                <a:spcPts val="0"/>
              </a:spcAft>
              <a:buSzPts val="1400"/>
              <a:buChar char="○"/>
            </a:pPr>
            <a:r>
              <a:rPr lang="en"/>
              <a:t>Systems become more reliable in total effort game</a:t>
            </a:r>
            <a:endParaRPr/>
          </a:p>
          <a:p>
            <a:pPr indent="-317500" lvl="1" marL="914400" rtl="0" algn="l">
              <a:spcBef>
                <a:spcPts val="0"/>
              </a:spcBef>
              <a:spcAft>
                <a:spcPts val="0"/>
              </a:spcAft>
              <a:buSzPts val="1400"/>
              <a:buChar char="○"/>
            </a:pPr>
            <a:r>
              <a:rPr lang="en"/>
              <a:t>Systems become less </a:t>
            </a:r>
            <a:r>
              <a:rPr lang="en"/>
              <a:t>reliable</a:t>
            </a:r>
            <a:r>
              <a:rPr lang="en"/>
              <a:t> in weakest link game</a:t>
            </a:r>
            <a:endParaRPr/>
          </a:p>
          <a:p>
            <a:pPr indent="-342900" lvl="0" marL="457200" rtl="0" algn="l">
              <a:spcBef>
                <a:spcPts val="0"/>
              </a:spcBef>
              <a:spcAft>
                <a:spcPts val="0"/>
              </a:spcAft>
              <a:buSzPts val="1800"/>
              <a:buChar char="●"/>
            </a:pPr>
            <a:r>
              <a:rPr lang="en"/>
              <a:t>Can we improve social welfare by imposing fines?</a:t>
            </a:r>
            <a:endParaRPr/>
          </a:p>
          <a:p>
            <a:pPr indent="-317500" lvl="1" marL="914400" rtl="0" algn="l">
              <a:spcBef>
                <a:spcPts val="0"/>
              </a:spcBef>
              <a:spcAft>
                <a:spcPts val="0"/>
              </a:spcAft>
              <a:buSzPts val="1400"/>
              <a:buChar char="○"/>
            </a:pPr>
            <a:r>
              <a:rPr lang="en"/>
              <a:t>FACT 8 A fine equal to the costs imposed on the other agents should be imposed on the agent who has the lowest cost of reducing the probability of failure.</a:t>
            </a:r>
            <a:endParaRPr/>
          </a:p>
          <a:p>
            <a:pPr indent="-317500" lvl="1" marL="914400" rtl="0" algn="l">
              <a:spcBef>
                <a:spcPts val="0"/>
              </a:spcBef>
              <a:spcAft>
                <a:spcPts val="0"/>
              </a:spcAft>
              <a:buSzPts val="1400"/>
              <a:buChar char="○"/>
            </a:pPr>
            <a:r>
              <a:rPr lang="en"/>
              <a:t>FACT 9 In the case of weakest link, strict liability is not adequate in general to achieve the socially optimal level of effort, and one must use a negligence rule to induce the optimal effort.</a:t>
            </a:r>
            <a:endParaRPr/>
          </a:p>
          <a:p>
            <a:pPr indent="-342900" lvl="0" marL="457200" rtl="0" algn="l">
              <a:spcBef>
                <a:spcPts val="0"/>
              </a:spcBef>
              <a:spcAft>
                <a:spcPts val="0"/>
              </a:spcAft>
              <a:buSzPts val="1800"/>
              <a:buChar char="●"/>
            </a:pPr>
            <a:r>
              <a:rPr lang="en"/>
              <a:t>What happens if this a sequential game instead of a simultaneous one?</a:t>
            </a:r>
            <a:endParaRPr/>
          </a:p>
          <a:p>
            <a:pPr indent="-317500" lvl="1" marL="914400" rtl="0" algn="l">
              <a:spcBef>
                <a:spcPts val="0"/>
              </a:spcBef>
              <a:spcAft>
                <a:spcPts val="0"/>
              </a:spcAft>
              <a:buSzPts val="1400"/>
              <a:buChar char="○"/>
            </a:pPr>
            <a:r>
              <a:rPr lang="en"/>
              <a:t>FACT 10 The equilibrium in the sequential-move, the total-effort game always involves the same or less reliability than the simultaneous-move game.</a:t>
            </a:r>
            <a:endParaRPr/>
          </a:p>
          <a:p>
            <a:pPr indent="-317500" lvl="1" marL="914400" rtl="0" algn="l">
              <a:spcBef>
                <a:spcPts val="0"/>
              </a:spcBef>
              <a:spcAft>
                <a:spcPts val="0"/>
              </a:spcAft>
              <a:buSzPts val="1400"/>
              <a:buChar char="○"/>
            </a:pPr>
            <a:r>
              <a:rPr lang="en"/>
              <a:t>FACT 11 If you want to ensure the highest level of security in the sequential move game, then you should make sure that the agent with the lower benefit-cost ratio moves first.</a:t>
            </a:r>
            <a:endParaRPr/>
          </a:p>
          <a:p>
            <a:pPr indent="-342900" lvl="0" marL="457200" rtl="0" algn="l">
              <a:spcBef>
                <a:spcPts val="0"/>
              </a:spcBef>
              <a:spcAft>
                <a:spcPts val="0"/>
              </a:spcAft>
              <a:buSzPts val="1800"/>
              <a:buChar char="●"/>
            </a:pPr>
            <a:r>
              <a:rPr lang="en"/>
              <a:t>What happens if adversaries are introduced?</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7" name="Google Shape;897;p116"/>
          <p:cNvPicPr preferRelativeResize="0"/>
          <p:nvPr/>
        </p:nvPicPr>
        <p:blipFill>
          <a:blip r:embed="rId3">
            <a:alphaModFix/>
          </a:blip>
          <a:stretch>
            <a:fillRect/>
          </a:stretch>
        </p:blipFill>
        <p:spPr>
          <a:xfrm>
            <a:off x="2713413" y="152400"/>
            <a:ext cx="3717183" cy="48386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types of games are these?</a:t>
            </a:r>
            <a:endParaRPr/>
          </a:p>
        </p:txBody>
      </p:sp>
      <p:sp>
        <p:nvSpPr>
          <p:cNvPr id="903" name="Google Shape;903;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Game structure:</a:t>
            </a:r>
            <a:r>
              <a:rPr lang="en"/>
              <a:t> total effort, weakest link, best shot, </a:t>
            </a:r>
            <a:r>
              <a:rPr i="1" lang="en"/>
              <a:t>weakest target</a:t>
            </a:r>
            <a:endParaRPr i="1"/>
          </a:p>
          <a:p>
            <a:pPr indent="-342900" lvl="0" marL="457200" rtl="0" algn="l">
              <a:spcBef>
                <a:spcPts val="0"/>
              </a:spcBef>
              <a:spcAft>
                <a:spcPts val="0"/>
              </a:spcAft>
              <a:buSzPts val="1800"/>
              <a:buChar char="●"/>
            </a:pPr>
            <a:r>
              <a:rPr lang="en"/>
              <a:t>Simultaneous</a:t>
            </a:r>
            <a:r>
              <a:rPr lang="en"/>
              <a:t> or sequential?</a:t>
            </a:r>
            <a:endParaRPr b="1"/>
          </a:p>
          <a:p>
            <a:pPr indent="-342900" lvl="0" marL="457200" rtl="0" algn="l">
              <a:spcBef>
                <a:spcPts val="0"/>
              </a:spcBef>
              <a:spcAft>
                <a:spcPts val="0"/>
              </a:spcAft>
              <a:buSzPts val="1800"/>
              <a:buChar char="●"/>
            </a:pPr>
            <a:r>
              <a:rPr lang="en"/>
              <a:t>2-player or multiplayer?</a:t>
            </a:r>
            <a:endParaRPr/>
          </a:p>
          <a:p>
            <a:pPr indent="-342900" lvl="0" marL="457200" rtl="0" algn="l">
              <a:spcBef>
                <a:spcPts val="0"/>
              </a:spcBef>
              <a:spcAft>
                <a:spcPts val="0"/>
              </a:spcAft>
              <a:buSzPts val="1800"/>
              <a:buChar char="●"/>
            </a:pPr>
            <a:r>
              <a:rPr lang="en"/>
              <a:t>Perfect Information or imperfect information?</a:t>
            </a:r>
            <a:endParaRPr/>
          </a:p>
          <a:p>
            <a:pPr indent="-342900" lvl="0" marL="457200" rtl="0" algn="l">
              <a:spcBef>
                <a:spcPts val="0"/>
              </a:spcBef>
              <a:spcAft>
                <a:spcPts val="0"/>
              </a:spcAft>
              <a:buSzPts val="1800"/>
              <a:buChar char="●"/>
            </a:pPr>
            <a:r>
              <a:rPr lang="en"/>
              <a:t>Deterministic or non-deterministic?</a:t>
            </a:r>
            <a:endParaRPr/>
          </a:p>
          <a:p>
            <a:pPr indent="-342900" lvl="0" marL="457200" rtl="0" algn="l">
              <a:spcBef>
                <a:spcPts val="0"/>
              </a:spcBef>
              <a:spcAft>
                <a:spcPts val="0"/>
              </a:spcAft>
              <a:buSzPts val="1800"/>
              <a:buChar char="●"/>
            </a:pPr>
            <a:r>
              <a:rPr lang="en"/>
              <a:t>Finite actions or infinite actions?</a:t>
            </a:r>
            <a:endParaRPr/>
          </a:p>
          <a:p>
            <a:pPr indent="-342900" lvl="0" marL="457200" rtl="0" algn="l">
              <a:spcBef>
                <a:spcPts val="0"/>
              </a:spcBef>
              <a:spcAft>
                <a:spcPts val="0"/>
              </a:spcAft>
              <a:buSzPts val="1800"/>
              <a:buChar char="●"/>
            </a:pPr>
            <a:r>
              <a:rPr lang="en"/>
              <a:t>One-shot or iterated?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09" name="Google Shape;909;p118"/>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15" name="Google Shape;915;p119"/>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cxnSp>
        <p:nvCxnSpPr>
          <p:cNvPr id="916" name="Google Shape;916;p119"/>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17" name="Google Shape;917;p119"/>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23" name="Google Shape;923;p120"/>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24" name="Google Shape;924;p120"/>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25" name="Google Shape;925;p120"/>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26" name="Google Shape;926;p120"/>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27" name="Google Shape;927;p120"/>
          <p:cNvCxnSpPr>
            <a:stCxn id="926"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33" name="Google Shape;933;p121"/>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34" name="Google Shape;934;p121"/>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35" name="Google Shape;935;p121"/>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36" name="Google Shape;936;p121"/>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37" name="Google Shape;937;p121"/>
          <p:cNvCxnSpPr>
            <a:stCxn id="936"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938" name="Google Shape;938;p121"/>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939" name="Google Shape;939;p121"/>
          <p:cNvCxnSpPr>
            <a:stCxn id="938"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45" name="Google Shape;945;p122"/>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46" name="Google Shape;946;p122"/>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47" name="Google Shape;947;p122"/>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48" name="Google Shape;948;p122"/>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49" name="Google Shape;949;p122"/>
          <p:cNvCxnSpPr>
            <a:stCxn id="948"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950" name="Google Shape;950;p122"/>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951" name="Google Shape;951;p122"/>
          <p:cNvCxnSpPr>
            <a:stCxn id="950"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952" name="Google Shape;952;p122"/>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953" name="Google Shape;953;p122"/>
          <p:cNvCxnSpPr>
            <a:stCxn id="952"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59" name="Google Shape;959;p123"/>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60" name="Google Shape;960;p123"/>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61" name="Google Shape;961;p123"/>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62" name="Google Shape;962;p123"/>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63" name="Google Shape;963;p123"/>
          <p:cNvCxnSpPr>
            <a:stCxn id="962"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964" name="Google Shape;964;p123"/>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965" name="Google Shape;965;p123"/>
          <p:cNvCxnSpPr>
            <a:stCxn id="964"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966" name="Google Shape;966;p123"/>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967" name="Google Shape;967;p123"/>
          <p:cNvCxnSpPr>
            <a:stCxn id="966"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968" name="Google Shape;968;p123"/>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level [0,1]</a:t>
            </a:r>
            <a:endParaRPr b="1" sz="1800">
              <a:solidFill>
                <a:srgbClr val="FF0000"/>
              </a:solidFill>
            </a:endParaRPr>
          </a:p>
        </p:txBody>
      </p:sp>
      <p:cxnSp>
        <p:nvCxnSpPr>
          <p:cNvPr id="969" name="Google Shape;969;p123"/>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utility function:</a:t>
            </a:r>
            <a:endParaRPr/>
          </a:p>
        </p:txBody>
      </p:sp>
      <p:pic>
        <p:nvPicPr>
          <p:cNvPr id="975" name="Google Shape;975;p124"/>
          <p:cNvPicPr preferRelativeResize="0"/>
          <p:nvPr/>
        </p:nvPicPr>
        <p:blipFill rotWithShape="1">
          <a:blip r:embed="rId3">
            <a:alphaModFix/>
          </a:blip>
          <a:srcRect b="18106" l="0" r="0" t="0"/>
          <a:stretch/>
        </p:blipFill>
        <p:spPr>
          <a:xfrm>
            <a:off x="152400" y="1170125"/>
            <a:ext cx="8839201" cy="675850"/>
          </a:xfrm>
          <a:prstGeom prst="rect">
            <a:avLst/>
          </a:prstGeom>
          <a:noFill/>
          <a:ln>
            <a:noFill/>
          </a:ln>
        </p:spPr>
      </p:pic>
      <p:sp>
        <p:nvSpPr>
          <p:cNvPr id="976" name="Google Shape;976;p124"/>
          <p:cNvSpPr txBox="1"/>
          <p:nvPr/>
        </p:nvSpPr>
        <p:spPr>
          <a:xfrm>
            <a:off x="47775" y="2232550"/>
            <a:ext cx="11811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Utility of </a:t>
            </a:r>
            <a:br>
              <a:rPr b="1" lang="en" sz="1800">
                <a:solidFill>
                  <a:srgbClr val="FF0000"/>
                </a:solidFill>
              </a:rPr>
            </a:br>
            <a:r>
              <a:rPr b="1" lang="en" sz="1800">
                <a:solidFill>
                  <a:srgbClr val="FF0000"/>
                </a:solidFill>
              </a:rPr>
              <a:t>player i</a:t>
            </a:r>
            <a:endParaRPr b="1" sz="1800">
              <a:solidFill>
                <a:srgbClr val="FF0000"/>
              </a:solidFill>
            </a:endParaRPr>
          </a:p>
        </p:txBody>
      </p:sp>
      <p:cxnSp>
        <p:nvCxnSpPr>
          <p:cNvPr id="977" name="Google Shape;977;p124"/>
          <p:cNvCxnSpPr/>
          <p:nvPr/>
        </p:nvCxnSpPr>
        <p:spPr>
          <a:xfrm flipH="1" rot="10800000">
            <a:off x="788700" y="1738700"/>
            <a:ext cx="53700" cy="504600"/>
          </a:xfrm>
          <a:prstGeom prst="straightConnector1">
            <a:avLst/>
          </a:prstGeom>
          <a:noFill/>
          <a:ln cap="flat" cmpd="sng" w="28575">
            <a:solidFill>
              <a:srgbClr val="FF0000"/>
            </a:solidFill>
            <a:prstDash val="solid"/>
            <a:round/>
            <a:headEnd len="med" w="med" type="none"/>
            <a:tailEnd len="med" w="med" type="triangle"/>
          </a:ln>
        </p:spPr>
      </p:cxnSp>
      <p:sp>
        <p:nvSpPr>
          <p:cNvPr id="978" name="Google Shape;978;p124"/>
          <p:cNvSpPr txBox="1"/>
          <p:nvPr/>
        </p:nvSpPr>
        <p:spPr>
          <a:xfrm>
            <a:off x="249050" y="3054150"/>
            <a:ext cx="15390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Initial </a:t>
            </a:r>
            <a:br>
              <a:rPr b="1" lang="en" sz="1800">
                <a:solidFill>
                  <a:srgbClr val="FF0000"/>
                </a:solidFill>
              </a:rPr>
            </a:br>
            <a:r>
              <a:rPr b="1" lang="en" sz="1800">
                <a:solidFill>
                  <a:srgbClr val="FF0000"/>
                </a:solidFill>
              </a:rPr>
              <a:t>endowment</a:t>
            </a:r>
            <a:endParaRPr b="1" sz="1800">
              <a:solidFill>
                <a:srgbClr val="FF0000"/>
              </a:solidFill>
            </a:endParaRPr>
          </a:p>
        </p:txBody>
      </p:sp>
      <p:cxnSp>
        <p:nvCxnSpPr>
          <p:cNvPr id="979" name="Google Shape;979;p124"/>
          <p:cNvCxnSpPr>
            <a:stCxn id="978" idx="0"/>
          </p:cNvCxnSpPr>
          <p:nvPr/>
        </p:nvCxnSpPr>
        <p:spPr>
          <a:xfrm flipH="1" rot="10800000">
            <a:off x="1018550" y="1770750"/>
            <a:ext cx="693600" cy="1283400"/>
          </a:xfrm>
          <a:prstGeom prst="straightConnector1">
            <a:avLst/>
          </a:prstGeom>
          <a:noFill/>
          <a:ln cap="flat" cmpd="sng" w="28575">
            <a:solidFill>
              <a:srgbClr val="FF0000"/>
            </a:solidFill>
            <a:prstDash val="solid"/>
            <a:round/>
            <a:headEnd len="med" w="med" type="none"/>
            <a:tailEnd len="med" w="med" type="triangle"/>
          </a:ln>
        </p:spPr>
      </p:cxnSp>
      <p:sp>
        <p:nvSpPr>
          <p:cNvPr id="980" name="Google Shape;980;p124"/>
          <p:cNvSpPr txBox="1"/>
          <p:nvPr/>
        </p:nvSpPr>
        <p:spPr>
          <a:xfrm>
            <a:off x="1411425" y="3714975"/>
            <a:ext cx="20619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Probability of experiencing a loss</a:t>
            </a:r>
            <a:endParaRPr b="1" sz="1800">
              <a:solidFill>
                <a:srgbClr val="FF0000"/>
              </a:solidFill>
            </a:endParaRPr>
          </a:p>
        </p:txBody>
      </p:sp>
      <p:cxnSp>
        <p:nvCxnSpPr>
          <p:cNvPr id="981" name="Google Shape;981;p124"/>
          <p:cNvCxnSpPr>
            <a:stCxn id="980" idx="0"/>
          </p:cNvCxnSpPr>
          <p:nvPr/>
        </p:nvCxnSpPr>
        <p:spPr>
          <a:xfrm rot="10800000">
            <a:off x="2345775" y="1770975"/>
            <a:ext cx="96600" cy="1944000"/>
          </a:xfrm>
          <a:prstGeom prst="straightConnector1">
            <a:avLst/>
          </a:prstGeom>
          <a:noFill/>
          <a:ln cap="flat" cmpd="sng" w="28575">
            <a:solidFill>
              <a:srgbClr val="FF0000"/>
            </a:solidFill>
            <a:prstDash val="solid"/>
            <a:round/>
            <a:headEnd len="med" w="med" type="none"/>
            <a:tailEnd len="med" w="med" type="triangle"/>
          </a:ln>
        </p:spPr>
      </p:cxnSp>
      <p:sp>
        <p:nvSpPr>
          <p:cNvPr id="982" name="Google Shape;982;p124"/>
          <p:cNvSpPr txBox="1"/>
          <p:nvPr/>
        </p:nvSpPr>
        <p:spPr>
          <a:xfrm>
            <a:off x="2583925" y="2653975"/>
            <a:ext cx="9645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Size of </a:t>
            </a:r>
            <a:endParaRPr b="1" sz="1800">
              <a:solidFill>
                <a:srgbClr val="FF0000"/>
              </a:solidFill>
            </a:endParaRPr>
          </a:p>
          <a:p>
            <a:pPr indent="0" lvl="0" marL="0" rtl="0" algn="ctr">
              <a:spcBef>
                <a:spcPts val="0"/>
              </a:spcBef>
              <a:spcAft>
                <a:spcPts val="0"/>
              </a:spcAft>
              <a:buNone/>
            </a:pPr>
            <a:r>
              <a:rPr b="1" lang="en" sz="1800">
                <a:solidFill>
                  <a:srgbClr val="FF0000"/>
                </a:solidFill>
              </a:rPr>
              <a:t>loss</a:t>
            </a:r>
            <a:endParaRPr b="1" sz="1800">
              <a:solidFill>
                <a:srgbClr val="FF0000"/>
              </a:solidFill>
            </a:endParaRPr>
          </a:p>
        </p:txBody>
      </p:sp>
      <p:cxnSp>
        <p:nvCxnSpPr>
          <p:cNvPr id="983" name="Google Shape;983;p124"/>
          <p:cNvCxnSpPr>
            <a:stCxn id="982" idx="0"/>
          </p:cNvCxnSpPr>
          <p:nvPr/>
        </p:nvCxnSpPr>
        <p:spPr>
          <a:xfrm rot="10800000">
            <a:off x="2560675" y="1760275"/>
            <a:ext cx="505500" cy="893700"/>
          </a:xfrm>
          <a:prstGeom prst="straightConnector1">
            <a:avLst/>
          </a:prstGeom>
          <a:noFill/>
          <a:ln cap="flat" cmpd="sng" w="28575">
            <a:solidFill>
              <a:srgbClr val="FF0000"/>
            </a:solidFill>
            <a:prstDash val="solid"/>
            <a:round/>
            <a:headEnd len="med" w="med" type="none"/>
            <a:tailEnd len="med" w="med" type="triangle"/>
          </a:ln>
        </p:spPr>
      </p:cxnSp>
      <p:sp>
        <p:nvSpPr>
          <p:cNvPr id="984" name="Google Shape;984;p124"/>
          <p:cNvSpPr txBox="1"/>
          <p:nvPr/>
        </p:nvSpPr>
        <p:spPr>
          <a:xfrm>
            <a:off x="3359125" y="3171450"/>
            <a:ext cx="1660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Insurance level [0,1]</a:t>
            </a:r>
            <a:endParaRPr b="1" sz="1800">
              <a:solidFill>
                <a:srgbClr val="FF0000"/>
              </a:solidFill>
            </a:endParaRPr>
          </a:p>
        </p:txBody>
      </p:sp>
      <p:cxnSp>
        <p:nvCxnSpPr>
          <p:cNvPr id="985" name="Google Shape;985;p124"/>
          <p:cNvCxnSpPr/>
          <p:nvPr/>
        </p:nvCxnSpPr>
        <p:spPr>
          <a:xfrm rot="10800000">
            <a:off x="3559025" y="1738725"/>
            <a:ext cx="550800" cy="1451100"/>
          </a:xfrm>
          <a:prstGeom prst="straightConnector1">
            <a:avLst/>
          </a:prstGeom>
          <a:noFill/>
          <a:ln cap="flat" cmpd="sng" w="28575">
            <a:solidFill>
              <a:srgbClr val="FF0000"/>
            </a:solidFill>
            <a:prstDash val="solid"/>
            <a:round/>
            <a:headEnd len="med" w="med" type="none"/>
            <a:tailEnd len="med" w="med" type="triangle"/>
          </a:ln>
        </p:spPr>
      </p:cxnSp>
      <p:sp>
        <p:nvSpPr>
          <p:cNvPr id="986" name="Google Shape;986;p124"/>
          <p:cNvSpPr txBox="1"/>
          <p:nvPr/>
        </p:nvSpPr>
        <p:spPr>
          <a:xfrm>
            <a:off x="3902700" y="4128700"/>
            <a:ext cx="18552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“Contribution”function</a:t>
            </a:r>
            <a:endParaRPr b="1" sz="1800">
              <a:solidFill>
                <a:srgbClr val="FF0000"/>
              </a:solidFill>
            </a:endParaRPr>
          </a:p>
        </p:txBody>
      </p:sp>
      <p:cxnSp>
        <p:nvCxnSpPr>
          <p:cNvPr id="987" name="Google Shape;987;p124"/>
          <p:cNvCxnSpPr>
            <a:stCxn id="986" idx="0"/>
          </p:cNvCxnSpPr>
          <p:nvPr/>
        </p:nvCxnSpPr>
        <p:spPr>
          <a:xfrm rot="10800000">
            <a:off x="4772400" y="1760200"/>
            <a:ext cx="57900" cy="2368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